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16"/>
  </p:notesMasterIdLst>
  <p:sldIdLst>
    <p:sldId id="266" r:id="rId5"/>
    <p:sldId id="2146847776" r:id="rId6"/>
    <p:sldId id="2146847760" r:id="rId7"/>
    <p:sldId id="2146847766" r:id="rId8"/>
    <p:sldId id="2146847757" r:id="rId9"/>
    <p:sldId id="2146847767" r:id="rId10"/>
    <p:sldId id="2146847762" r:id="rId11"/>
    <p:sldId id="2146847764" r:id="rId12"/>
    <p:sldId id="2146847755" r:id="rId13"/>
    <p:sldId id="21468477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urram Zaidi" initials="KZ" lastIdx="5" clrIdx="0">
    <p:extLst>
      <p:ext uri="{19B8F6BF-5375-455C-9EA6-DF929625EA0E}">
        <p15:presenceInfo xmlns:p15="http://schemas.microsoft.com/office/powerpoint/2012/main" userId="S::Khurram.Zaidi@lntinfotech.com::cd783d1a-66bb-4d31-a6bd-ea8f88f1cf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DEA"/>
    <a:srgbClr val="007CFF"/>
    <a:srgbClr val="000000"/>
    <a:srgbClr val="00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87E9C-6E9C-A095-7E9F-B5C6A3943A88}" v="6" dt="2024-09-04T09:59:15.2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-4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neet Dhadak" userId="S::navneet.10669612@ltimindtree.com::f7060401-3024-41e8-815e-0171a03b378b" providerId="AD" clId="Web-{74387E9C-6E9C-A095-7E9F-B5C6A3943A88}"/>
    <pc:docChg chg="modSld">
      <pc:chgData name="Navneet Dhadak" userId="S::navneet.10669612@ltimindtree.com::f7060401-3024-41e8-815e-0171a03b378b" providerId="AD" clId="Web-{74387E9C-6E9C-A095-7E9F-B5C6A3943A88}" dt="2024-09-04T09:59:15.277" v="5" actId="20577"/>
      <pc:docMkLst>
        <pc:docMk/>
      </pc:docMkLst>
      <pc:sldChg chg="modSp">
        <pc:chgData name="Navneet Dhadak" userId="S::navneet.10669612@ltimindtree.com::f7060401-3024-41e8-815e-0171a03b378b" providerId="AD" clId="Web-{74387E9C-6E9C-A095-7E9F-B5C6A3943A88}" dt="2024-09-04T09:59:15.277" v="5" actId="20577"/>
        <pc:sldMkLst>
          <pc:docMk/>
          <pc:sldMk cId="1167873833" sldId="266"/>
        </pc:sldMkLst>
        <pc:spChg chg="mod">
          <ac:chgData name="Navneet Dhadak" userId="S::navneet.10669612@ltimindtree.com::f7060401-3024-41e8-815e-0171a03b378b" providerId="AD" clId="Web-{74387E9C-6E9C-A095-7E9F-B5C6A3943A88}" dt="2024-09-04T09:58:59.543" v="0" actId="20577"/>
          <ac:spMkLst>
            <pc:docMk/>
            <pc:sldMk cId="1167873833" sldId="266"/>
            <ac:spMk id="5" creationId="{6AFB6748-2E9E-4AD5-BD8B-73EAF8559015}"/>
          </ac:spMkLst>
        </pc:spChg>
        <pc:spChg chg="mod">
          <ac:chgData name="Navneet Dhadak" userId="S::navneet.10669612@ltimindtree.com::f7060401-3024-41e8-815e-0171a03b378b" providerId="AD" clId="Web-{74387E9C-6E9C-A095-7E9F-B5C6A3943A88}" dt="2024-09-04T09:59:12.777" v="4" actId="20577"/>
          <ac:spMkLst>
            <pc:docMk/>
            <pc:sldMk cId="1167873833" sldId="266"/>
            <ac:spMk id="6" creationId="{E769ABA0-2443-4455-B24F-BA4297E4348A}"/>
          </ac:spMkLst>
        </pc:spChg>
        <pc:spChg chg="mod">
          <ac:chgData name="Navneet Dhadak" userId="S::navneet.10669612@ltimindtree.com::f7060401-3024-41e8-815e-0171a03b378b" providerId="AD" clId="Web-{74387E9C-6E9C-A095-7E9F-B5C6A3943A88}" dt="2024-09-04T09:59:15.277" v="5" actId="20577"/>
          <ac:spMkLst>
            <pc:docMk/>
            <pc:sldMk cId="1167873833" sldId="266"/>
            <ac:spMk id="7" creationId="{29BEBEBE-BD4E-45D0-B001-761A4CC2BD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7E70-7A68-4292-AE3C-9D375AA74BCA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32337-CE4D-4CCE-B278-4740DE0C7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55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54C04E-79EA-483D-ABA3-45BBBADBDD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r="24381" b="23559"/>
          <a:stretch/>
        </p:blipFill>
        <p:spPr>
          <a:xfrm rot="10800000" flipH="1" flipV="1">
            <a:off x="1104901" y="615275"/>
            <a:ext cx="11087099" cy="624272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366880-CD90-4C48-9FAD-F47DAF2C6669}"/>
              </a:ext>
            </a:extLst>
          </p:cNvPr>
          <p:cNvCxnSpPr>
            <a:cxnSpLocks/>
          </p:cNvCxnSpPr>
          <p:nvPr userDrawn="1"/>
        </p:nvCxnSpPr>
        <p:spPr>
          <a:xfrm>
            <a:off x="640933" y="4216978"/>
            <a:ext cx="4889429" cy="0"/>
          </a:xfrm>
          <a:prstGeom prst="line">
            <a:avLst/>
          </a:prstGeom>
          <a:ln>
            <a:solidFill>
              <a:srgbClr val="00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147B849-44C8-4B85-A295-6492B203B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068" y="2605821"/>
            <a:ext cx="8470178" cy="97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9C31F5-4FD4-492D-99DE-B80AE106C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068" y="3577371"/>
            <a:ext cx="7214032" cy="97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133FB50-DA2E-4E65-9447-3C60AABAAA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068" y="4271414"/>
            <a:ext cx="7214032" cy="97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6CC9AC5-D3C1-4E6B-B159-C77096FB0D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6" y="824850"/>
            <a:ext cx="4771369" cy="1656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E02E4-D9EB-42A6-8FB4-34C2323D4E26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2023 LTIMindtree Limited</a:t>
            </a:r>
          </a:p>
        </p:txBody>
      </p:sp>
    </p:spTree>
    <p:extLst>
      <p:ext uri="{BB962C8B-B14F-4D97-AF65-F5344CB8AC3E}">
        <p14:creationId xmlns:p14="http://schemas.microsoft.com/office/powerpoint/2010/main" val="315108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580E8-4427-4307-B100-615584087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2163" y="2242949"/>
            <a:ext cx="6827674" cy="23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52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968D12E-D2A1-4DB4-B91E-E8E9A8BF44BF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E6F4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3DB718-DFDE-40A2-AC36-5A591330D2C0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213B648-A26A-4F0C-8B89-623FC321386A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D9F0A8A-72B7-4D43-A406-AB6D836E90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60133F7-E4AE-489E-89D0-6C04566085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512" y="874603"/>
            <a:ext cx="11417300" cy="4238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709D7C-1A2F-43B5-93E8-887DAC6336D1}"/>
              </a:ext>
            </a:extLst>
          </p:cNvPr>
          <p:cNvSpPr/>
          <p:nvPr userDrawn="1"/>
        </p:nvSpPr>
        <p:spPr>
          <a:xfrm>
            <a:off x="1346790" y="1997578"/>
            <a:ext cx="590912" cy="59091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CD2A436-630F-4625-AEB9-1A2D6ACFE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898" y="2720109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A3B1DC5-C10B-4339-A77B-4ABE454E3E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9898" y="3632842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4A3636-0304-4679-AB6A-87E0132CB62C}"/>
              </a:ext>
            </a:extLst>
          </p:cNvPr>
          <p:cNvCxnSpPr>
            <a:cxnSpLocks/>
          </p:cNvCxnSpPr>
          <p:nvPr userDrawn="1"/>
        </p:nvCxnSpPr>
        <p:spPr>
          <a:xfrm>
            <a:off x="474104" y="3482230"/>
            <a:ext cx="23362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36ACE36-A54D-4873-81C9-AF101379BCB0}"/>
              </a:ext>
            </a:extLst>
          </p:cNvPr>
          <p:cNvSpPr/>
          <p:nvPr userDrawn="1"/>
        </p:nvSpPr>
        <p:spPr>
          <a:xfrm>
            <a:off x="3573667" y="1997578"/>
            <a:ext cx="590912" cy="59091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1BEEA04-8CC4-4271-892E-5C87FB3450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6775" y="2720109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334146D4-0EF3-4AC6-A78C-7C3618677A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76775" y="3632842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20B7D0-9334-42FD-AE51-E78C1F9051FE}"/>
              </a:ext>
            </a:extLst>
          </p:cNvPr>
          <p:cNvCxnSpPr>
            <a:cxnSpLocks/>
          </p:cNvCxnSpPr>
          <p:nvPr userDrawn="1"/>
        </p:nvCxnSpPr>
        <p:spPr>
          <a:xfrm>
            <a:off x="2700981" y="3482230"/>
            <a:ext cx="23362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111E6E-B7DD-4CFE-92E7-9AB79E7A836F}"/>
              </a:ext>
            </a:extLst>
          </p:cNvPr>
          <p:cNvSpPr/>
          <p:nvPr userDrawn="1"/>
        </p:nvSpPr>
        <p:spPr>
          <a:xfrm>
            <a:off x="5800544" y="1997578"/>
            <a:ext cx="590912" cy="59091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8947AFF-F4A3-4A0E-9E40-5A481EC485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03652" y="2720109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55A8BF48-1EF7-4B95-B10A-43759A7C59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03652" y="3632842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E9FE6D-4B95-4F9B-8DF0-B9645AA8B483}"/>
              </a:ext>
            </a:extLst>
          </p:cNvPr>
          <p:cNvCxnSpPr>
            <a:cxnSpLocks/>
          </p:cNvCxnSpPr>
          <p:nvPr userDrawn="1"/>
        </p:nvCxnSpPr>
        <p:spPr>
          <a:xfrm>
            <a:off x="4927858" y="3482230"/>
            <a:ext cx="23362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719D9E1-02CC-44FF-9591-35B7B46C4005}"/>
              </a:ext>
            </a:extLst>
          </p:cNvPr>
          <p:cNvSpPr/>
          <p:nvPr userDrawn="1"/>
        </p:nvSpPr>
        <p:spPr>
          <a:xfrm>
            <a:off x="8027421" y="1997578"/>
            <a:ext cx="590912" cy="59091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1C573A7-072C-4E68-9862-B4870A8D23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30529" y="2720109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30982C95-228D-40BF-AC81-8B5799459E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30529" y="3632842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C5A016-B5A9-4E94-87FA-A1269A81EDFF}"/>
              </a:ext>
            </a:extLst>
          </p:cNvPr>
          <p:cNvCxnSpPr>
            <a:cxnSpLocks/>
          </p:cNvCxnSpPr>
          <p:nvPr userDrawn="1"/>
        </p:nvCxnSpPr>
        <p:spPr>
          <a:xfrm>
            <a:off x="7154735" y="3482230"/>
            <a:ext cx="23362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4476A1-C7A1-4F47-A28E-79EE1FBCEACD}"/>
              </a:ext>
            </a:extLst>
          </p:cNvPr>
          <p:cNvSpPr/>
          <p:nvPr userDrawn="1"/>
        </p:nvSpPr>
        <p:spPr>
          <a:xfrm>
            <a:off x="10254298" y="1997578"/>
            <a:ext cx="590912" cy="59091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814E5EC-7BE0-404F-A826-195CD06A73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57406" y="2720109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61B47332-21ED-4FCC-A5CE-384A4A1EF5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57406" y="3632842"/>
            <a:ext cx="198469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D00792-BECD-4EFD-BD59-3AA835BBF7C8}"/>
              </a:ext>
            </a:extLst>
          </p:cNvPr>
          <p:cNvCxnSpPr>
            <a:cxnSpLocks/>
          </p:cNvCxnSpPr>
          <p:nvPr userDrawn="1"/>
        </p:nvCxnSpPr>
        <p:spPr>
          <a:xfrm>
            <a:off x="9381612" y="3482230"/>
            <a:ext cx="23362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64D5847-4EE5-4C85-9870-DE1C0B720F4D}"/>
              </a:ext>
            </a:extLst>
          </p:cNvPr>
          <p:cNvSpPr/>
          <p:nvPr userDrawn="1"/>
        </p:nvSpPr>
        <p:spPr>
          <a:xfrm>
            <a:off x="1398068" y="2048856"/>
            <a:ext cx="488357" cy="4883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33A8D3A-377E-4942-8F56-650B2D20C6E8}"/>
              </a:ext>
            </a:extLst>
          </p:cNvPr>
          <p:cNvSpPr/>
          <p:nvPr userDrawn="1"/>
        </p:nvSpPr>
        <p:spPr>
          <a:xfrm>
            <a:off x="3624945" y="2048856"/>
            <a:ext cx="488357" cy="4883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E583D3-6C57-401A-B75F-1CD58197521C}"/>
              </a:ext>
            </a:extLst>
          </p:cNvPr>
          <p:cNvSpPr/>
          <p:nvPr userDrawn="1"/>
        </p:nvSpPr>
        <p:spPr>
          <a:xfrm>
            <a:off x="5851822" y="2048856"/>
            <a:ext cx="488357" cy="4883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7952C2B-8B2B-4646-BAB9-8092D1AE69A6}"/>
              </a:ext>
            </a:extLst>
          </p:cNvPr>
          <p:cNvSpPr/>
          <p:nvPr userDrawn="1"/>
        </p:nvSpPr>
        <p:spPr>
          <a:xfrm>
            <a:off x="8078699" y="2048856"/>
            <a:ext cx="488357" cy="4883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76574B-3D88-4180-B0C7-7FC4295F90F0}"/>
              </a:ext>
            </a:extLst>
          </p:cNvPr>
          <p:cNvSpPr/>
          <p:nvPr userDrawn="1"/>
        </p:nvSpPr>
        <p:spPr>
          <a:xfrm>
            <a:off x="10305576" y="2048856"/>
            <a:ext cx="488357" cy="4883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1EA48D9F-8265-4496-B43B-4EF190EC7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7200" y="2122217"/>
            <a:ext cx="7300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C98867C1-4EB3-40BB-BC76-24E5B8E7F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4077" y="2122217"/>
            <a:ext cx="7300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2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5CEB94F0-B93D-414D-8BD6-F829AE7284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0954" y="2122217"/>
            <a:ext cx="7300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DEBF6A78-7A4D-4FAD-9065-927C4042F7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57831" y="2122217"/>
            <a:ext cx="7300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4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15A7D97F-B55D-45A2-9CAF-401970DB91B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84708" y="2122217"/>
            <a:ext cx="73009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5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3435DE4-3E0E-4CBC-910F-695A7BB715B4}"/>
              </a:ext>
            </a:extLst>
          </p:cNvPr>
          <p:cNvSpPr/>
          <p:nvPr userDrawn="1"/>
        </p:nvSpPr>
        <p:spPr>
          <a:xfrm rot="10800000">
            <a:off x="1544594" y="3482229"/>
            <a:ext cx="195306" cy="95995"/>
          </a:xfrm>
          <a:prstGeom prst="triangle">
            <a:avLst/>
          </a:prstGeom>
          <a:solidFill>
            <a:srgbClr val="00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82DB54D-166F-44F8-B148-5598FD781AA0}"/>
              </a:ext>
            </a:extLst>
          </p:cNvPr>
          <p:cNvSpPr/>
          <p:nvPr userDrawn="1"/>
        </p:nvSpPr>
        <p:spPr>
          <a:xfrm rot="10800000">
            <a:off x="3771470" y="3482229"/>
            <a:ext cx="195306" cy="95995"/>
          </a:xfrm>
          <a:prstGeom prst="triangle">
            <a:avLst/>
          </a:prstGeom>
          <a:solidFill>
            <a:srgbClr val="00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773F263E-6164-438D-8032-E30FFC5424C5}"/>
              </a:ext>
            </a:extLst>
          </p:cNvPr>
          <p:cNvSpPr/>
          <p:nvPr userDrawn="1"/>
        </p:nvSpPr>
        <p:spPr>
          <a:xfrm rot="10800000">
            <a:off x="5998346" y="3482229"/>
            <a:ext cx="195306" cy="95995"/>
          </a:xfrm>
          <a:prstGeom prst="triangle">
            <a:avLst/>
          </a:prstGeom>
          <a:solidFill>
            <a:srgbClr val="00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2FC0818-2E8D-4AAA-BB66-0AF4148383F3}"/>
              </a:ext>
            </a:extLst>
          </p:cNvPr>
          <p:cNvSpPr/>
          <p:nvPr userDrawn="1"/>
        </p:nvSpPr>
        <p:spPr>
          <a:xfrm rot="10800000">
            <a:off x="8225222" y="3482229"/>
            <a:ext cx="195306" cy="95995"/>
          </a:xfrm>
          <a:prstGeom prst="triangle">
            <a:avLst/>
          </a:prstGeom>
          <a:solidFill>
            <a:srgbClr val="00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22A85E9-952C-4201-86A9-269AF1920D5E}"/>
              </a:ext>
            </a:extLst>
          </p:cNvPr>
          <p:cNvSpPr/>
          <p:nvPr userDrawn="1"/>
        </p:nvSpPr>
        <p:spPr>
          <a:xfrm rot="10800000">
            <a:off x="10452098" y="3482229"/>
            <a:ext cx="195306" cy="95995"/>
          </a:xfrm>
          <a:prstGeom prst="triangle">
            <a:avLst/>
          </a:prstGeom>
          <a:solidFill>
            <a:srgbClr val="00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3DA0C1-B67B-47D8-8726-5DDE7401A87F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90B7B8-6C8D-4693-A359-0883BB763F69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2022 Larsen &amp; Toubro Infotech Limited</a:t>
            </a:r>
          </a:p>
        </p:txBody>
      </p:sp>
      <p:pic>
        <p:nvPicPr>
          <p:cNvPr id="64" name="Picture 63" descr="Logo&#10;&#10;Description automatically generated">
            <a:extLst>
              <a:ext uri="{FF2B5EF4-FFF2-40B4-BE49-F238E27FC236}">
                <a16:creationId xmlns:a16="http://schemas.microsoft.com/office/drawing/2014/main" id="{A077CB99-A9DE-4091-A140-19134953C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8BBBD04B-C12C-4FDC-A3B0-A708C14F200E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2F012B0-8A07-44C4-9E71-0E709D87A681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7" name="Marcador de número de diapositiva 5">
            <a:extLst>
              <a:ext uri="{FF2B5EF4-FFF2-40B4-BE49-F238E27FC236}">
                <a16:creationId xmlns:a16="http://schemas.microsoft.com/office/drawing/2014/main" id="{DA3FB8AD-AF88-4FF6-82C3-38667F1CBBEB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18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6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A817D6-725A-45C2-BB8F-65237782A96D}"/>
              </a:ext>
            </a:extLst>
          </p:cNvPr>
          <p:cNvSpPr/>
          <p:nvPr userDrawn="1"/>
        </p:nvSpPr>
        <p:spPr>
          <a:xfrm>
            <a:off x="0" y="1346321"/>
            <a:ext cx="7797800" cy="4395012"/>
          </a:xfrm>
          <a:custGeom>
            <a:avLst/>
            <a:gdLst>
              <a:gd name="connsiteX0" fmla="*/ 0 w 7797800"/>
              <a:gd name="connsiteY0" fmla="*/ 0 h 4395012"/>
              <a:gd name="connsiteX1" fmla="*/ 5600294 w 7797800"/>
              <a:gd name="connsiteY1" fmla="*/ 0 h 4395012"/>
              <a:gd name="connsiteX2" fmla="*/ 7797800 w 7797800"/>
              <a:gd name="connsiteY2" fmla="*/ 2197506 h 4395012"/>
              <a:gd name="connsiteX3" fmla="*/ 5600294 w 7797800"/>
              <a:gd name="connsiteY3" fmla="*/ 4395012 h 4395012"/>
              <a:gd name="connsiteX4" fmla="*/ 0 w 7797800"/>
              <a:gd name="connsiteY4" fmla="*/ 4395012 h 439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7800" h="4395012">
                <a:moveTo>
                  <a:pt x="0" y="0"/>
                </a:moveTo>
                <a:lnTo>
                  <a:pt x="5600294" y="0"/>
                </a:lnTo>
                <a:cubicBezTo>
                  <a:pt x="6813943" y="0"/>
                  <a:pt x="7797800" y="983857"/>
                  <a:pt x="7797800" y="2197506"/>
                </a:cubicBezTo>
                <a:cubicBezTo>
                  <a:pt x="7797800" y="3411155"/>
                  <a:pt x="6813943" y="4395012"/>
                  <a:pt x="5600294" y="4395012"/>
                </a:cubicBezTo>
                <a:lnTo>
                  <a:pt x="0" y="439501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16" name="Chart Placeholder 2">
            <a:extLst>
              <a:ext uri="{FF2B5EF4-FFF2-40B4-BE49-F238E27FC236}">
                <a16:creationId xmlns:a16="http://schemas.microsoft.com/office/drawing/2014/main" id="{4EC6045B-C6E2-4CAD-AB32-C586DD9B31BD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44512" y="1626188"/>
            <a:ext cx="6090511" cy="3835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IN" sz="2400" b="1" kern="1200" dirty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1021B-6148-49B6-9154-DF164BD237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43274" y="1626188"/>
            <a:ext cx="4119418" cy="4319796"/>
          </a:xfrm>
          <a:prstGeom prst="rect">
            <a:avLst/>
          </a:prstGeom>
        </p:spPr>
        <p:txBody>
          <a:bodyPr/>
          <a:lstStyle>
            <a:lvl1pPr>
              <a:buClr>
                <a:srgbClr val="0081FF"/>
              </a:buClr>
              <a:defRPr sz="2400">
                <a:solidFill>
                  <a:srgbClr val="0081FF"/>
                </a:solidFill>
              </a:defRPr>
            </a:lvl1pPr>
            <a:lvl2pPr marL="685800" indent="-228600">
              <a:buClr>
                <a:srgbClr val="0081FF"/>
              </a:buClr>
              <a:buFont typeface="Courier New" panose="02070309020205020404" pitchFamily="49" charset="0"/>
              <a:buChar char="o"/>
              <a:defRPr/>
            </a:lvl2pPr>
            <a:lvl3pPr>
              <a:buClr>
                <a:srgbClr val="0081FF"/>
              </a:buClr>
              <a:defRPr/>
            </a:lvl3pPr>
            <a:lvl4pPr marL="1600200" indent="-228600">
              <a:buClr>
                <a:srgbClr val="0081FF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081FF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52FB0-E186-4889-AC9F-7B7ECD1EE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CE94AC9-7317-41A5-831A-F285824399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512" y="874603"/>
            <a:ext cx="11417300" cy="4238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D2A6C-A15B-4C18-964B-221E604A80C2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7B914-761B-469A-A802-572EF70ACC75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2022 Larsen &amp; Toubro Infotech Limited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CDECF52-301F-44A2-8CE2-001133D2F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2E7A90B-1841-42C6-9D27-DEF63F3F972D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06B8A-285F-4020-A22D-DE0D3FBEC4B5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4" name="Marcador de número de diapositiva 5">
            <a:extLst>
              <a:ext uri="{FF2B5EF4-FFF2-40B4-BE49-F238E27FC236}">
                <a16:creationId xmlns:a16="http://schemas.microsoft.com/office/drawing/2014/main" id="{9BFEA2BC-2E4C-4DF8-B1A6-F42584D48AF2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6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  <p:extLst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03082820-2D4E-4201-936F-C89363B709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1020" y="1626188"/>
            <a:ext cx="3810342" cy="383527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ts val="1800"/>
              </a:lnSpc>
              <a:spcBef>
                <a:spcPct val="0"/>
              </a:spcBef>
              <a:buClr>
                <a:srgbClr val="0081FF"/>
              </a:buClr>
              <a:buFont typeface="Arial" panose="020B0604020202020204" pitchFamily="34" charset="0"/>
              <a:buChar char="•"/>
              <a:defRPr lang="en-US" sz="14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able Placeholder 2">
            <a:extLst>
              <a:ext uri="{FF2B5EF4-FFF2-40B4-BE49-F238E27FC236}">
                <a16:creationId xmlns:a16="http://schemas.microsoft.com/office/drawing/2014/main" id="{D5743383-C9FE-42CB-BFFB-329E9B36223C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4806724" y="1626188"/>
            <a:ext cx="6799262" cy="383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0081FF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5F30F01-B8A9-49AE-B312-09E77ABE7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777340B-A009-4B3A-B528-D710ABF62C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512" y="874603"/>
            <a:ext cx="11417300" cy="4238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5A9C1-F780-47AD-82F7-FAD5F3501CC9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321B1-AFA6-44DE-8872-949985D898A1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2023 LTIMindtree Limited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1163710-61BE-487D-8C59-6FB0DC1663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EAE94A-2748-445F-A049-B4E144F20DC4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C4996F-8640-4B87-9D8B-9A5D630C8F23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2A46389C-EA50-4639-A23B-80D2435AFEB2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6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BBCFE9-DCAB-43B8-A776-F371C4C05C2E}"/>
              </a:ext>
            </a:extLst>
          </p:cNvPr>
          <p:cNvSpPr/>
          <p:nvPr userDrawn="1"/>
        </p:nvSpPr>
        <p:spPr>
          <a:xfrm>
            <a:off x="0" y="6216059"/>
            <a:ext cx="12192000" cy="64194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DBF958-9389-47CE-AC28-37F83EEC7151}"/>
              </a:ext>
            </a:extLst>
          </p:cNvPr>
          <p:cNvSpPr/>
          <p:nvPr userDrawn="1"/>
        </p:nvSpPr>
        <p:spPr>
          <a:xfrm>
            <a:off x="1324588" y="1539672"/>
            <a:ext cx="2592729" cy="4484528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5875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srgbClr val="9BD9FF">
                <a:alpha val="4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1DB479-DA1A-491F-8AE8-68933EC32235}"/>
              </a:ext>
            </a:extLst>
          </p:cNvPr>
          <p:cNvSpPr/>
          <p:nvPr userDrawn="1"/>
        </p:nvSpPr>
        <p:spPr>
          <a:xfrm>
            <a:off x="4924939" y="1540871"/>
            <a:ext cx="2592729" cy="4484528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5875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srgbClr val="9BD9FF">
                <a:alpha val="4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800AD3-4300-4144-934B-2CE35977A074}"/>
              </a:ext>
            </a:extLst>
          </p:cNvPr>
          <p:cNvSpPr/>
          <p:nvPr userDrawn="1"/>
        </p:nvSpPr>
        <p:spPr>
          <a:xfrm>
            <a:off x="8525290" y="1539672"/>
            <a:ext cx="2592729" cy="4484528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5875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srgbClr val="9BD9FF">
                <a:alpha val="4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12D0795-E5EC-4EBA-AC6B-894551B5B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52809" y="1769435"/>
            <a:ext cx="233628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83390A3-C9D6-47D2-B69D-DC91CA8BD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2809" y="2644809"/>
            <a:ext cx="2336286" cy="317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1200"/>
              </a:spcBef>
              <a:buNone/>
              <a:defRPr lang="en-US" sz="14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52EEF40-D305-4EA7-8F69-C4A49D5104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3160" y="1770634"/>
            <a:ext cx="233628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B1139D6-6984-4DE6-A6B3-AB9697CFD0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53160" y="2646008"/>
            <a:ext cx="2336286" cy="317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1200"/>
              </a:spcBef>
              <a:buNone/>
              <a:defRPr lang="en-US" sz="14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35154F2-DCE8-42C2-83C3-4A60543836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511" y="1769435"/>
            <a:ext cx="2336286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DEAD830-3F51-4F0C-B896-D8C0FEF10F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511" y="2644809"/>
            <a:ext cx="2336286" cy="317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1200"/>
              </a:spcBef>
              <a:buNone/>
              <a:defRPr lang="en-US" sz="14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7DC62C-5CA6-4BC0-BA86-07DAE3BFCDBB}"/>
              </a:ext>
            </a:extLst>
          </p:cNvPr>
          <p:cNvGrpSpPr/>
          <p:nvPr userDrawn="1"/>
        </p:nvGrpSpPr>
        <p:grpSpPr>
          <a:xfrm>
            <a:off x="1452809" y="2468684"/>
            <a:ext cx="2336285" cy="95995"/>
            <a:chOff x="474104" y="3482229"/>
            <a:chExt cx="2336285" cy="9599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159D6F-E381-4632-9866-B17680B2AE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4104" y="3482230"/>
              <a:ext cx="233628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53000">
                    <a:srgbClr val="0081F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74D0812-3549-4A14-8A2D-B7E9C9E21915}"/>
                </a:ext>
              </a:extLst>
            </p:cNvPr>
            <p:cNvSpPr/>
            <p:nvPr userDrawn="1"/>
          </p:nvSpPr>
          <p:spPr>
            <a:xfrm rot="10800000">
              <a:off x="1544594" y="3482229"/>
              <a:ext cx="195306" cy="95995"/>
            </a:xfrm>
            <a:prstGeom prst="triangle">
              <a:avLst/>
            </a:prstGeom>
            <a:solidFill>
              <a:srgbClr val="008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7D996F-D7CE-4C5D-BFEA-71F85278599F}"/>
              </a:ext>
            </a:extLst>
          </p:cNvPr>
          <p:cNvGrpSpPr/>
          <p:nvPr userDrawn="1"/>
        </p:nvGrpSpPr>
        <p:grpSpPr>
          <a:xfrm>
            <a:off x="5053161" y="2469883"/>
            <a:ext cx="2336285" cy="95995"/>
            <a:chOff x="474104" y="3482229"/>
            <a:chExt cx="2336285" cy="9599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99F160-0804-475B-ADEE-CFB4A0AF40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4104" y="3482230"/>
              <a:ext cx="233628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53000">
                    <a:srgbClr val="0081F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993D567-8DB4-4540-9D97-C03A0AFAEA6D}"/>
                </a:ext>
              </a:extLst>
            </p:cNvPr>
            <p:cNvSpPr/>
            <p:nvPr userDrawn="1"/>
          </p:nvSpPr>
          <p:spPr>
            <a:xfrm rot="10800000">
              <a:off x="1544594" y="3482229"/>
              <a:ext cx="195306" cy="95995"/>
            </a:xfrm>
            <a:prstGeom prst="triangle">
              <a:avLst/>
            </a:prstGeom>
            <a:solidFill>
              <a:srgbClr val="008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33BCA5-FDB7-4F7B-97C7-807CFFAF2722}"/>
              </a:ext>
            </a:extLst>
          </p:cNvPr>
          <p:cNvGrpSpPr/>
          <p:nvPr userDrawn="1"/>
        </p:nvGrpSpPr>
        <p:grpSpPr>
          <a:xfrm>
            <a:off x="8653512" y="2468684"/>
            <a:ext cx="2336285" cy="95995"/>
            <a:chOff x="474104" y="3482229"/>
            <a:chExt cx="2336285" cy="959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CD286C-7771-44D6-8684-7D11854100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4104" y="3482230"/>
              <a:ext cx="233628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53000">
                    <a:srgbClr val="0081FF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A5AE7A6-D18D-4EFB-A2B1-4053845A12FF}"/>
                </a:ext>
              </a:extLst>
            </p:cNvPr>
            <p:cNvSpPr/>
            <p:nvPr userDrawn="1"/>
          </p:nvSpPr>
          <p:spPr>
            <a:xfrm rot="10800000">
              <a:off x="1544594" y="3482229"/>
              <a:ext cx="195306" cy="95995"/>
            </a:xfrm>
            <a:prstGeom prst="triangle">
              <a:avLst/>
            </a:prstGeom>
            <a:solidFill>
              <a:srgbClr val="008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944CAF0-6ACF-4C31-AE79-46B854FF47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5C3362D-A80B-4367-86DC-B4E54A3DF5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512" y="874603"/>
            <a:ext cx="11417300" cy="4238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0CB5D5-B780-4F67-9A37-8E0BCBC045B6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3FEAB3-D92A-4FF3-BBD7-7482069329D1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2023 LTIMindtree Limited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444126E5-84F8-469C-996D-5078505AE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E0CD4ED4-8708-4AF2-ADC5-433AA350AB05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7AAE28-9174-4934-9C41-BCA8D9F7718A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48" name="Marcador de número de diapositiva 5">
            <a:extLst>
              <a:ext uri="{FF2B5EF4-FFF2-40B4-BE49-F238E27FC236}">
                <a16:creationId xmlns:a16="http://schemas.microsoft.com/office/drawing/2014/main" id="{C81F2C1D-0B46-4763-9CCA-C0EBC2A7F5A9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8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65B74C9-AE34-4D10-AD5F-8D0F7DB00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E599180-2E95-4A4F-BBAE-6F7F4CBBBA87}"/>
              </a:ext>
            </a:extLst>
          </p:cNvPr>
          <p:cNvSpPr/>
          <p:nvPr userDrawn="1"/>
        </p:nvSpPr>
        <p:spPr>
          <a:xfrm>
            <a:off x="437389" y="1434562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FB023362-EE01-4520-9851-61C3ABED5E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6219" y="2198389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16FA15E-D89B-4DFA-87A4-EEE49EAAEC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6219" y="2485039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EEE4E7-33F9-490A-8F51-DB3D7CA6D7EC}"/>
              </a:ext>
            </a:extLst>
          </p:cNvPr>
          <p:cNvCxnSpPr>
            <a:cxnSpLocks/>
          </p:cNvCxnSpPr>
          <p:nvPr userDrawn="1"/>
        </p:nvCxnSpPr>
        <p:spPr>
          <a:xfrm>
            <a:off x="479422" y="2748069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B471A0E7-C792-4660-8A53-C7C5968690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6219" y="2772274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38258BC-C882-4F09-94C7-2ECC7A38A42E}"/>
              </a:ext>
            </a:extLst>
          </p:cNvPr>
          <p:cNvSpPr/>
          <p:nvPr userDrawn="1"/>
        </p:nvSpPr>
        <p:spPr>
          <a:xfrm>
            <a:off x="3334897" y="1434562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003D019B-B9B8-43B5-9ED6-C1F38C3A5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3727" y="2198389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68F01E4D-4930-4F73-BF91-2A5F9F59BE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53727" y="2485039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A7468A-F0B2-4390-84A0-39217655C975}"/>
              </a:ext>
            </a:extLst>
          </p:cNvPr>
          <p:cNvCxnSpPr>
            <a:cxnSpLocks/>
          </p:cNvCxnSpPr>
          <p:nvPr userDrawn="1"/>
        </p:nvCxnSpPr>
        <p:spPr>
          <a:xfrm>
            <a:off x="3376930" y="2748069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D15AB884-3516-4D80-B287-4CB69074F6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53727" y="2772274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D19C6A6-A7E4-4A12-B195-B05E0A73E0DC}"/>
              </a:ext>
            </a:extLst>
          </p:cNvPr>
          <p:cNvSpPr/>
          <p:nvPr userDrawn="1"/>
        </p:nvSpPr>
        <p:spPr>
          <a:xfrm>
            <a:off x="6232405" y="1434562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3A1B78A1-37C5-428B-8099-433C84E3A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51235" y="2198389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D2E46877-23E9-4D38-AF8F-A5E3765D9A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51235" y="2485039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B85DFCE-5D7E-4D9C-BC5A-6E5B101AB614}"/>
              </a:ext>
            </a:extLst>
          </p:cNvPr>
          <p:cNvCxnSpPr>
            <a:cxnSpLocks/>
          </p:cNvCxnSpPr>
          <p:nvPr userDrawn="1"/>
        </p:nvCxnSpPr>
        <p:spPr>
          <a:xfrm>
            <a:off x="6274438" y="2748069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A69833FD-2AFD-4B79-92F1-4A32D24A6C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1235" y="2772274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B96F0CA-F4CF-4492-B9FD-E14AA5485F79}"/>
              </a:ext>
            </a:extLst>
          </p:cNvPr>
          <p:cNvSpPr/>
          <p:nvPr userDrawn="1"/>
        </p:nvSpPr>
        <p:spPr>
          <a:xfrm>
            <a:off x="9129913" y="1434562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0683A2D8-C2B0-4322-87D2-90CB3B337F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743" y="2198389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D4CEAEA2-CA82-4421-8A5F-1D45F79548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48743" y="2485039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94234D9-C07D-472C-AE6F-2FAE8A82648C}"/>
              </a:ext>
            </a:extLst>
          </p:cNvPr>
          <p:cNvCxnSpPr>
            <a:cxnSpLocks/>
          </p:cNvCxnSpPr>
          <p:nvPr userDrawn="1"/>
        </p:nvCxnSpPr>
        <p:spPr>
          <a:xfrm>
            <a:off x="9171946" y="2748069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F529B4FF-08CD-4F9E-A780-F151885163D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48743" y="2772274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ECA295F-C528-494B-8854-37BACDBF1AD5}"/>
              </a:ext>
            </a:extLst>
          </p:cNvPr>
          <p:cNvSpPr/>
          <p:nvPr userDrawn="1"/>
        </p:nvSpPr>
        <p:spPr>
          <a:xfrm>
            <a:off x="437389" y="3922147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E2E4674A-2283-4AEA-9180-E8DB9C18E8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6219" y="4685974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F564050D-F4AF-479D-BB19-9F60F613B4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6219" y="4972624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0D6067-82F3-467B-AC25-0D684B753544}"/>
              </a:ext>
            </a:extLst>
          </p:cNvPr>
          <p:cNvCxnSpPr>
            <a:cxnSpLocks/>
          </p:cNvCxnSpPr>
          <p:nvPr userDrawn="1"/>
        </p:nvCxnSpPr>
        <p:spPr>
          <a:xfrm>
            <a:off x="479422" y="5235654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E17AB2F8-05DF-48E0-BB4F-A80D4465ED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6219" y="5259859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5BCB27D-4081-4634-8042-3905F82BF7ED}"/>
              </a:ext>
            </a:extLst>
          </p:cNvPr>
          <p:cNvSpPr/>
          <p:nvPr userDrawn="1"/>
        </p:nvSpPr>
        <p:spPr>
          <a:xfrm>
            <a:off x="3334897" y="3922147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529CE3CF-046A-45D8-9F68-B9704111067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53727" y="4685974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3296E167-6197-4590-9042-897A57D769E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53727" y="4972624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B69C7EB-719D-4354-9B66-5B2C4B435DF0}"/>
              </a:ext>
            </a:extLst>
          </p:cNvPr>
          <p:cNvCxnSpPr>
            <a:cxnSpLocks/>
          </p:cNvCxnSpPr>
          <p:nvPr userDrawn="1"/>
        </p:nvCxnSpPr>
        <p:spPr>
          <a:xfrm>
            <a:off x="3376930" y="5235654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A1F79589-7C24-4D09-97A5-A12F692EC0E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53727" y="5259859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EE95961-3ADA-4E5A-96E7-12EB879BEFFF}"/>
              </a:ext>
            </a:extLst>
          </p:cNvPr>
          <p:cNvSpPr/>
          <p:nvPr userDrawn="1"/>
        </p:nvSpPr>
        <p:spPr>
          <a:xfrm>
            <a:off x="6232405" y="3922147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AF35677E-B1F6-4E0B-9BBE-360135E47EF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451235" y="4685974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9ACFDBA7-745B-4713-ADA4-B229A1165B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51235" y="4972624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496479-B5BB-4FFD-A58A-2395F0CAEF17}"/>
              </a:ext>
            </a:extLst>
          </p:cNvPr>
          <p:cNvCxnSpPr>
            <a:cxnSpLocks/>
          </p:cNvCxnSpPr>
          <p:nvPr userDrawn="1"/>
        </p:nvCxnSpPr>
        <p:spPr>
          <a:xfrm>
            <a:off x="6274438" y="5235654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BE735C68-C83D-46C1-BD5D-C981052482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51235" y="5259859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579D735-138A-4980-86C9-263D5A81D9C8}"/>
              </a:ext>
            </a:extLst>
          </p:cNvPr>
          <p:cNvSpPr/>
          <p:nvPr userDrawn="1"/>
        </p:nvSpPr>
        <p:spPr>
          <a:xfrm>
            <a:off x="9129913" y="3922147"/>
            <a:ext cx="2653980" cy="1910603"/>
          </a:xfrm>
          <a:prstGeom prst="roundRect">
            <a:avLst>
              <a:gd name="adj" fmla="val 729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4992794B-9BBA-494E-8FC2-47E2C7E2AD2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348743" y="4685974"/>
            <a:ext cx="2216318" cy="2790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kumimoji="0" lang="en-IN" sz="1800" b="1" i="0" u="none" strike="noStrike" kern="1200" cap="none" spc="0" normalizeH="0" baseline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1FF"/>
              </a:buClr>
              <a:buSzTx/>
              <a:buFontTx/>
              <a:buNone/>
              <a:tabLst/>
              <a:defRPr/>
            </a:pPr>
            <a:r>
              <a:rPr lang="en-US" dirty="0"/>
              <a:t>Click</a:t>
            </a:r>
            <a:endParaRPr lang="en-IN" dirty="0"/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C8222F54-5FAB-476F-99DF-95C09E8BA3B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348743" y="4972624"/>
            <a:ext cx="2216318" cy="2306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en-IN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1572A66-DB81-4246-BB45-E778D50B7BEC}"/>
              </a:ext>
            </a:extLst>
          </p:cNvPr>
          <p:cNvCxnSpPr>
            <a:cxnSpLocks/>
          </p:cNvCxnSpPr>
          <p:nvPr userDrawn="1"/>
        </p:nvCxnSpPr>
        <p:spPr>
          <a:xfrm>
            <a:off x="9171946" y="5235654"/>
            <a:ext cx="2569914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/>
                </a:gs>
                <a:gs pos="53000">
                  <a:srgbClr val="0081FF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89D77AB9-2B79-481B-85DF-0AF3C6591AD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8743" y="5259859"/>
            <a:ext cx="2216318" cy="4275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ts val="1400"/>
              </a:lnSpc>
              <a:spcBef>
                <a:spcPts val="0"/>
              </a:spcBef>
              <a:buNone/>
              <a:defRPr lang="en-IN" sz="1200" b="0" kern="120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</a:t>
            </a:r>
            <a:br>
              <a:rPr lang="en-US" dirty="0"/>
            </a:br>
            <a:r>
              <a:rPr lang="en-US" dirty="0" err="1"/>
              <a:t>Click</a:t>
            </a:r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F22217A-C9A1-44A8-98C5-567F81D0ACCE}"/>
              </a:ext>
            </a:extLst>
          </p:cNvPr>
          <p:cNvSpPr/>
          <p:nvPr userDrawn="1"/>
        </p:nvSpPr>
        <p:spPr>
          <a:xfrm>
            <a:off x="1246101" y="1025669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999AFEC-1200-4171-8BCB-4969AC116A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1869" y="1081437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A36A2A-1918-47D9-B656-2633B07C97FE}"/>
              </a:ext>
            </a:extLst>
          </p:cNvPr>
          <p:cNvSpPr/>
          <p:nvPr userDrawn="1"/>
        </p:nvSpPr>
        <p:spPr>
          <a:xfrm>
            <a:off x="4143609" y="1025669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37FDDDBE-283A-4EEA-874F-3A4DBA9878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9377" y="1081437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7938ED4-6DFC-4858-A2C1-82B07F35EE2F}"/>
              </a:ext>
            </a:extLst>
          </p:cNvPr>
          <p:cNvSpPr/>
          <p:nvPr userDrawn="1"/>
        </p:nvSpPr>
        <p:spPr>
          <a:xfrm>
            <a:off x="7041117" y="1025669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C4D27909-F41A-4D38-B593-EF0231E2F18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6885" y="1081437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4590976-EDF1-4A10-AEFE-B351BF4DCFCC}"/>
              </a:ext>
            </a:extLst>
          </p:cNvPr>
          <p:cNvSpPr/>
          <p:nvPr userDrawn="1"/>
        </p:nvSpPr>
        <p:spPr>
          <a:xfrm>
            <a:off x="9938625" y="1025669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B2067932-CC1D-4B38-B9E4-2B3E34808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94393" y="1081437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80A9F60-2486-4CE5-AF02-5CFFAD3AEBE2}"/>
              </a:ext>
            </a:extLst>
          </p:cNvPr>
          <p:cNvSpPr/>
          <p:nvPr userDrawn="1"/>
        </p:nvSpPr>
        <p:spPr>
          <a:xfrm>
            <a:off x="9938625" y="3513254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E8A31EEC-1410-4B4B-9826-95F177675FD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994393" y="3569022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667B587-EDAE-4E2A-A7F7-6332C67C24CA}"/>
              </a:ext>
            </a:extLst>
          </p:cNvPr>
          <p:cNvSpPr/>
          <p:nvPr userDrawn="1"/>
        </p:nvSpPr>
        <p:spPr>
          <a:xfrm>
            <a:off x="7041117" y="3513254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4A25578-E3C7-4C06-8AA1-DA9EC05CA41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096885" y="3569022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0604F9A-850F-4F1C-BEE4-EE37BAC07210}"/>
              </a:ext>
            </a:extLst>
          </p:cNvPr>
          <p:cNvSpPr/>
          <p:nvPr userDrawn="1"/>
        </p:nvSpPr>
        <p:spPr>
          <a:xfrm>
            <a:off x="4143609" y="3513254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83" name="Picture Placeholder 2">
            <a:extLst>
              <a:ext uri="{FF2B5EF4-FFF2-40B4-BE49-F238E27FC236}">
                <a16:creationId xmlns:a16="http://schemas.microsoft.com/office/drawing/2014/main" id="{1B7A65E2-7F70-4A2D-B338-23312A8A652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199377" y="3569022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0470A58-7838-4D74-923C-25EAE355D238}"/>
              </a:ext>
            </a:extLst>
          </p:cNvPr>
          <p:cNvSpPr/>
          <p:nvPr userDrawn="1"/>
        </p:nvSpPr>
        <p:spPr>
          <a:xfrm>
            <a:off x="1246101" y="3513254"/>
            <a:ext cx="1036555" cy="1036555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srgbClr val="0081FF">
                <a:alpha val="10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</a:endParaRP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80F0B4C0-4166-4E47-A09F-F24FC3116E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301869" y="3569022"/>
            <a:ext cx="925019" cy="92501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D2680A-A747-481F-8B75-345FF33FBEBF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348566-B376-43B6-8DFF-B21E45A9EC55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2022 Larsen &amp; Toubro Infotech Limited</a:t>
            </a:r>
          </a:p>
        </p:txBody>
      </p:sp>
      <p:pic>
        <p:nvPicPr>
          <p:cNvPr id="90" name="Picture 89" descr="Logo&#10;&#10;Description automatically generated">
            <a:extLst>
              <a:ext uri="{FF2B5EF4-FFF2-40B4-BE49-F238E27FC236}">
                <a16:creationId xmlns:a16="http://schemas.microsoft.com/office/drawing/2014/main" id="{D0E706AA-98D0-48C9-89B8-725D68CB2A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9B739F6C-C5A6-4703-8D24-02C8A3391CA0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5642098-2F43-484B-91F0-608A6CCAE37D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05" name="Marcador de número de diapositiva 5">
            <a:extLst>
              <a:ext uri="{FF2B5EF4-FFF2-40B4-BE49-F238E27FC236}">
                <a16:creationId xmlns:a16="http://schemas.microsoft.com/office/drawing/2014/main" id="{AC0F00DB-B145-4007-8869-82851E10F3FC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4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426416-4849-4BE8-9DC3-A729661FD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4512" y="182563"/>
            <a:ext cx="11417300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4E82915-7F3E-45F7-981E-141374530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4512" y="874603"/>
            <a:ext cx="11417300" cy="4238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 dirty="0" smtClean="0">
                <a:solidFill>
                  <a:srgbClr val="0081F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5CC20-91CF-4357-9C77-22728A7E0822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84957-0025-4714-92A9-D7491F1BA333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2023 LTIMindtree Limited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1E51D8-8150-485B-8E0B-A4E1B6C1D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00517E5-47DE-447D-8852-9DB395CE4FAF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A674CA-6F3F-4CF4-BE63-79D8789C279D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EEA3A2C5-35EE-4676-87DA-3E78085586BD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92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09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8DD08409-479C-4867-9E82-D24B2A097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1755" r="11138"/>
          <a:stretch/>
        </p:blipFill>
        <p:spPr>
          <a:xfrm>
            <a:off x="1859147" y="0"/>
            <a:ext cx="11016343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5A1EE-0C3A-4622-A66C-003E781CF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068" y="2843213"/>
            <a:ext cx="8470178" cy="97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3F1F4C-C22F-45CA-9C87-014391543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068" y="3814763"/>
            <a:ext cx="7214032" cy="971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3600" b="0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kumimoji="0" lang="en-US" sz="5400" b="1" i="0" u="none" strike="noStrike" kern="1200" cap="none" spc="0" normalizeH="0" baseline="0" dirty="0" smtClean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kumimoji="0" lang="en-US" sz="5400" b="1" i="0" u="none" strike="noStrike" kern="1200" cap="none" spc="0" normalizeH="0" baseline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90EFD-972A-47AD-B38F-9EFBC8310293}"/>
              </a:ext>
            </a:extLst>
          </p:cNvPr>
          <p:cNvSpPr/>
          <p:nvPr userDrawn="1"/>
        </p:nvSpPr>
        <p:spPr>
          <a:xfrm>
            <a:off x="0" y="6050535"/>
            <a:ext cx="12192000" cy="80746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glow rad="114300">
              <a:srgbClr val="007CFF">
                <a:satMod val="175000"/>
                <a:alpha val="8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7AA166-E1E6-4B4F-9ED4-4E827A5E4502}"/>
              </a:ext>
            </a:extLst>
          </p:cNvPr>
          <p:cNvSpPr txBox="1"/>
          <p:nvPr userDrawn="1"/>
        </p:nvSpPr>
        <p:spPr>
          <a:xfrm>
            <a:off x="8525290" y="6420710"/>
            <a:ext cx="3221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00" b="1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en-US" sz="1000" spc="50" dirty="0">
                <a:solidFill>
                  <a:srgbClr val="FFFFFF">
                    <a:lumMod val="50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2022 Larsen &amp; Toubro Infotech Limited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B617FA4-F23C-4FAC-99AD-B63BEE845A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" y="6103440"/>
            <a:ext cx="1869190" cy="648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776BA45-E674-45D6-BD44-52B0A5FBA477}"/>
              </a:ext>
            </a:extLst>
          </p:cNvPr>
          <p:cNvSpPr/>
          <p:nvPr userDrawn="1"/>
        </p:nvSpPr>
        <p:spPr>
          <a:xfrm>
            <a:off x="5706026" y="5863570"/>
            <a:ext cx="804021" cy="1128543"/>
          </a:xfrm>
          <a:prstGeom prst="ellipse">
            <a:avLst/>
          </a:prstGeom>
          <a:solidFill>
            <a:srgbClr val="0081FF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03412D-325D-4DA9-930A-3E0EA5160D6A}"/>
              </a:ext>
            </a:extLst>
          </p:cNvPr>
          <p:cNvSpPr/>
          <p:nvPr userDrawn="1"/>
        </p:nvSpPr>
        <p:spPr>
          <a:xfrm>
            <a:off x="5888368" y="6246636"/>
            <a:ext cx="415262" cy="4152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5B665721-E3DC-4389-B69F-D3C3862670D4}"/>
              </a:ext>
            </a:extLst>
          </p:cNvPr>
          <p:cNvSpPr txBox="1">
            <a:spLocks/>
          </p:cNvSpPr>
          <p:nvPr userDrawn="1"/>
        </p:nvSpPr>
        <p:spPr>
          <a:xfrm>
            <a:off x="5681953" y="62969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39014-E629-42E3-A58B-61A0F1C8CF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9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36">
          <p15:clr>
            <a:srgbClr val="FBAE40"/>
          </p15:clr>
        </p15:guide>
        <p15:guide id="3" pos="7320">
          <p15:clr>
            <a:srgbClr val="FBAE40"/>
          </p15:clr>
        </p15:guide>
        <p15:guide id="4" orient="horz" pos="864">
          <p15:clr>
            <a:srgbClr val="FBAE40"/>
          </p15:clr>
        </p15:guide>
        <p15:guide id="5" orient="horz" pos="40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32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>
          <a:solidFill>
            <a:srgbClr val="007CFF"/>
          </a:solidFill>
          <a:latin typeface="+mj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B6748-2E9E-4AD5-BD8B-73EAF8559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IN">
                <a:latin typeface="Calibri Light"/>
                <a:ea typeface="Calibri Light"/>
                <a:cs typeface="Calibri Light"/>
              </a:rPr>
              <a:t>FDC </a:t>
            </a:r>
            <a:r>
              <a:rPr lang="en-IN" dirty="0">
                <a:latin typeface="Calibri Light"/>
                <a:ea typeface="Calibri Light"/>
                <a:cs typeface="Calibri Light"/>
              </a:rPr>
              <a:t>PoC Approach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69ABA0-2443-4455-B24F-BA4297E434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IN">
                <a:latin typeface="Calibri Light"/>
                <a:ea typeface="Calibri Light"/>
                <a:cs typeface="Calibri Light"/>
              </a:rPr>
              <a:t>Presented to: &lt;&lt;&gt;&gt;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BEBEBE-BD4E-45D0-B001-761A4CC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87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656AC-56E5-40DD-A984-78A346D260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1019" y="1242204"/>
            <a:ext cx="11417299" cy="4612256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</a:rPr>
              <a:t>Use case definition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use case and business outcome? Which personas will be consuming the analysis on Lumin?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are some KPIs /calculated fields that need to be incorporated as part of the POC?</a:t>
            </a: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</a:rPr>
              <a:t>Infra Feasibility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many users would need access to the POC instance? What is expected concurrency?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SSO protocol do you use? </a:t>
            </a:r>
            <a:r>
              <a:rPr lang="en-US" sz="1600" i="1" dirty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(Required for post POC phase)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there any existing reports, insights against which the POC outcome needs to be validated/ reconciled?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deployment infrastructure would be preferred post the POC?</a:t>
            </a:r>
          </a:p>
          <a:p>
            <a:pPr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</a:rPr>
              <a:t>Data Exploration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are the Data Sources to be considered for Lumin to connect?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are the types of data available? Do you have longitudinal data?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data refresh frequency? </a:t>
            </a:r>
            <a:r>
              <a:rPr lang="en-US" sz="1600" i="1" dirty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(Required for post POC phase)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approximate data size – for POC and post POC?</a:t>
            </a:r>
          </a:p>
          <a:p>
            <a:pPr marL="8604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Do you have a data dictionary available? Are the join logics between data tables defined or need to be identified? Is there a hierarchy available in the data?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3D666-496C-456C-A15D-39089E9EC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019" y="418351"/>
            <a:ext cx="11417300" cy="682625"/>
          </a:xfrm>
        </p:spPr>
        <p:txBody>
          <a:bodyPr/>
          <a:lstStyle/>
          <a:p>
            <a:r>
              <a:rPr lang="en-US" sz="3200" dirty="0"/>
              <a:t>Lumin POC pre-requisites</a:t>
            </a:r>
          </a:p>
        </p:txBody>
      </p:sp>
    </p:spTree>
    <p:extLst>
      <p:ext uri="{BB962C8B-B14F-4D97-AF65-F5344CB8AC3E}">
        <p14:creationId xmlns:p14="http://schemas.microsoft.com/office/powerpoint/2010/main" val="237934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83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4C66C711-A4B3-44F2-8219-9BFAEE92D061}"/>
              </a:ext>
            </a:extLst>
          </p:cNvPr>
          <p:cNvSpPr txBox="1">
            <a:spLocks/>
          </p:cNvSpPr>
          <p:nvPr/>
        </p:nvSpPr>
        <p:spPr>
          <a:xfrm>
            <a:off x="108848" y="265956"/>
            <a:ext cx="11087100" cy="94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007C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dirty="0">
                <a:solidFill>
                  <a:srgbClr val="0081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Lumin transforms curiosity into limitless insight</a:t>
            </a:r>
          </a:p>
        </p:txBody>
      </p:sp>
      <p:sp>
        <p:nvSpPr>
          <p:cNvPr id="43" name="Rectangle: Rounded Corners 3">
            <a:extLst>
              <a:ext uri="{FF2B5EF4-FFF2-40B4-BE49-F238E27FC236}">
                <a16:creationId xmlns:a16="http://schemas.microsoft.com/office/drawing/2014/main" id="{08E81EC2-BF7C-48CA-8CD9-C61DDC9CA802}"/>
              </a:ext>
            </a:extLst>
          </p:cNvPr>
          <p:cNvSpPr/>
          <p:nvPr/>
        </p:nvSpPr>
        <p:spPr>
          <a:xfrm>
            <a:off x="9939176" y="3915864"/>
            <a:ext cx="1865376" cy="1810512"/>
          </a:xfrm>
          <a:prstGeom prst="roundRect">
            <a:avLst>
              <a:gd name="adj" fmla="val 8746"/>
            </a:avLst>
          </a:prstGeom>
          <a:solidFill>
            <a:schemeClr val="bg1"/>
          </a:solidFill>
          <a:ln w="6350">
            <a:noFill/>
          </a:ln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: Rounded Corners 3">
            <a:extLst>
              <a:ext uri="{FF2B5EF4-FFF2-40B4-BE49-F238E27FC236}">
                <a16:creationId xmlns:a16="http://schemas.microsoft.com/office/drawing/2014/main" id="{383D0CF1-0C53-4BCF-AE40-8CA2346375D6}"/>
              </a:ext>
            </a:extLst>
          </p:cNvPr>
          <p:cNvSpPr/>
          <p:nvPr/>
        </p:nvSpPr>
        <p:spPr>
          <a:xfrm>
            <a:off x="5524173" y="1786065"/>
            <a:ext cx="1867227" cy="1806239"/>
          </a:xfrm>
          <a:prstGeom prst="roundRect">
            <a:avLst>
              <a:gd name="adj" fmla="val 8746"/>
            </a:avLst>
          </a:prstGeom>
          <a:solidFill>
            <a:schemeClr val="bg1"/>
          </a:solidFill>
          <a:ln w="6350">
            <a:noFill/>
          </a:ln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: Rounded Corners 3">
            <a:extLst>
              <a:ext uri="{FF2B5EF4-FFF2-40B4-BE49-F238E27FC236}">
                <a16:creationId xmlns:a16="http://schemas.microsoft.com/office/drawing/2014/main" id="{C9B70C26-AC14-40C7-B8F6-62BC8A251328}"/>
              </a:ext>
            </a:extLst>
          </p:cNvPr>
          <p:cNvSpPr/>
          <p:nvPr/>
        </p:nvSpPr>
        <p:spPr>
          <a:xfrm>
            <a:off x="7735824" y="3904488"/>
            <a:ext cx="1865376" cy="1810512"/>
          </a:xfrm>
          <a:prstGeom prst="roundRect">
            <a:avLst>
              <a:gd name="adj" fmla="val 8746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angle: Rounded Corners 3">
            <a:extLst>
              <a:ext uri="{FF2B5EF4-FFF2-40B4-BE49-F238E27FC236}">
                <a16:creationId xmlns:a16="http://schemas.microsoft.com/office/drawing/2014/main" id="{54EA310A-0E0E-4064-AA7C-29A71B2CE187}"/>
              </a:ext>
            </a:extLst>
          </p:cNvPr>
          <p:cNvSpPr/>
          <p:nvPr/>
        </p:nvSpPr>
        <p:spPr>
          <a:xfrm>
            <a:off x="7735824" y="1810235"/>
            <a:ext cx="1865376" cy="1810512"/>
          </a:xfrm>
          <a:prstGeom prst="roundRect">
            <a:avLst>
              <a:gd name="adj" fmla="val 8746"/>
            </a:avLst>
          </a:prstGeom>
          <a:solidFill>
            <a:schemeClr val="bg1"/>
          </a:solidFill>
          <a:ln w="6350">
            <a:noFill/>
          </a:ln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942C7DC6-691C-4191-89CC-18132525C8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325" y="4185613"/>
            <a:ext cx="476205" cy="43414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2362F01-9933-4C16-8BFB-B65B738BECFD}"/>
              </a:ext>
            </a:extLst>
          </p:cNvPr>
          <p:cNvSpPr txBox="1"/>
          <p:nvPr/>
        </p:nvSpPr>
        <p:spPr>
          <a:xfrm>
            <a:off x="10025453" y="4819332"/>
            <a:ext cx="1682909" cy="449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Composability via SDKs &amp; APIs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E83D2-AB09-4770-BA31-9F891622F0D5}"/>
              </a:ext>
            </a:extLst>
          </p:cNvPr>
          <p:cNvGrpSpPr/>
          <p:nvPr/>
        </p:nvGrpSpPr>
        <p:grpSpPr>
          <a:xfrm>
            <a:off x="5526024" y="3876668"/>
            <a:ext cx="1865376" cy="1810512"/>
            <a:chOff x="7399851" y="3470908"/>
            <a:chExt cx="1939470" cy="2064779"/>
          </a:xfrm>
        </p:grpSpPr>
        <p:sp>
          <p:nvSpPr>
            <p:cNvPr id="47" name="Rectangle: Rounded Corners 3">
              <a:extLst>
                <a:ext uri="{FF2B5EF4-FFF2-40B4-BE49-F238E27FC236}">
                  <a16:creationId xmlns:a16="http://schemas.microsoft.com/office/drawing/2014/main" id="{D31F6AE4-93C8-4019-8F92-9A773507C068}"/>
                </a:ext>
              </a:extLst>
            </p:cNvPr>
            <p:cNvSpPr/>
            <p:nvPr/>
          </p:nvSpPr>
          <p:spPr>
            <a:xfrm>
              <a:off x="7399851" y="3470908"/>
              <a:ext cx="1939470" cy="2064779"/>
            </a:xfrm>
            <a:prstGeom prst="roundRect">
              <a:avLst>
                <a:gd name="adj" fmla="val 8746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3810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aseline="-25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9E3136C7-3147-44B4-BE75-628D6ADB5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298" y="3823241"/>
              <a:ext cx="495120" cy="49512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28539B-DF4E-4652-B95F-C85F5C49ED52}"/>
                </a:ext>
              </a:extLst>
            </p:cNvPr>
            <p:cNvSpPr txBox="1"/>
            <p:nvPr/>
          </p:nvSpPr>
          <p:spPr>
            <a:xfrm>
              <a:off x="7494708" y="4670694"/>
              <a:ext cx="1749755" cy="512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ts val="1600"/>
                </a:lnSpc>
                <a:defRPr/>
              </a:pPr>
              <a:r>
                <a:rPr lang="en-US" b="1">
                  <a:latin typeface="Calibri Light" panose="020F0302020204030204" pitchFamily="34" charset="0"/>
                  <a:ea typeface="Segoe UI Black" panose="020B0A02040204020203" pitchFamily="34" charset="0"/>
                  <a:cs typeface="Calibri Light" panose="020F0302020204030204" pitchFamily="34" charset="0"/>
                </a:rPr>
                <a:t>Data</a:t>
              </a:r>
            </a:p>
            <a:p>
              <a:pPr lvl="0" algn="ctr">
                <a:lnSpc>
                  <a:spcPts val="1600"/>
                </a:lnSpc>
                <a:defRPr/>
              </a:pPr>
              <a:r>
                <a:rPr lang="en-US" b="1">
                  <a:latin typeface="Calibri Light" panose="020F0302020204030204" pitchFamily="34" charset="0"/>
                  <a:ea typeface="Segoe UI Black" panose="020B0A02040204020203" pitchFamily="34" charset="0"/>
                  <a:cs typeface="Calibri Light" panose="020F0302020204030204" pitchFamily="34" charset="0"/>
                </a:rPr>
                <a:t>Storytelling</a:t>
              </a:r>
            </a:p>
          </p:txBody>
        </p:sp>
      </p:grpSp>
      <p:sp>
        <p:nvSpPr>
          <p:cNvPr id="39" name="Rectangle: Rounded Corners 3">
            <a:extLst>
              <a:ext uri="{FF2B5EF4-FFF2-40B4-BE49-F238E27FC236}">
                <a16:creationId xmlns:a16="http://schemas.microsoft.com/office/drawing/2014/main" id="{74229BD1-A58B-4ED1-9696-8F4BB9A1715E}"/>
              </a:ext>
            </a:extLst>
          </p:cNvPr>
          <p:cNvSpPr/>
          <p:nvPr/>
        </p:nvSpPr>
        <p:spPr>
          <a:xfrm>
            <a:off x="9934674" y="1752600"/>
            <a:ext cx="1865376" cy="1810512"/>
          </a:xfrm>
          <a:prstGeom prst="roundRect">
            <a:avLst>
              <a:gd name="adj" fmla="val 8746"/>
            </a:avLst>
          </a:prstGeom>
          <a:solidFill>
            <a:schemeClr val="bg1"/>
          </a:solidFill>
          <a:ln w="6350">
            <a:noFill/>
          </a:ln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9B8B693-E6BE-46A1-91AE-278FA010C6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35" y="4215333"/>
            <a:ext cx="476205" cy="43414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FE7DAC3-778B-4377-B308-D66E87036AD5}"/>
              </a:ext>
            </a:extLst>
          </p:cNvPr>
          <p:cNvSpPr txBox="1"/>
          <p:nvPr/>
        </p:nvSpPr>
        <p:spPr>
          <a:xfrm>
            <a:off x="7819082" y="4886495"/>
            <a:ext cx="1682909" cy="449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Rapid</a:t>
            </a:r>
          </a:p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Configuration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B76C62-6E1F-4000-9DE4-645334EDF0E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09" y="2026352"/>
            <a:ext cx="476205" cy="4341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8D9261E-F22D-4890-B14C-FBCA6C725FF6}"/>
              </a:ext>
            </a:extLst>
          </p:cNvPr>
          <p:cNvSpPr txBox="1"/>
          <p:nvPr/>
        </p:nvSpPr>
        <p:spPr>
          <a:xfrm>
            <a:off x="5615407" y="2767680"/>
            <a:ext cx="1682909" cy="449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Live Querying,</a:t>
            </a:r>
          </a:p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Beyond Insights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FFDD83C3-BE19-4F36-A3FB-D80C1A56934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42" y="2069868"/>
            <a:ext cx="476677" cy="43312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34AC10D-275A-447A-BA7D-486DD67FCE18}"/>
              </a:ext>
            </a:extLst>
          </p:cNvPr>
          <p:cNvSpPr txBox="1"/>
          <p:nvPr/>
        </p:nvSpPr>
        <p:spPr>
          <a:xfrm>
            <a:off x="7853091" y="2746820"/>
            <a:ext cx="1684579" cy="44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Autonomous </a:t>
            </a:r>
            <a:b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</a:b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Nudges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34ED191-6E86-4678-9070-C687FE1B84C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325" y="1982737"/>
            <a:ext cx="476205" cy="43414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C95A8381-5CF2-46FA-B2C4-FB7FE02D7A23}"/>
              </a:ext>
            </a:extLst>
          </p:cNvPr>
          <p:cNvSpPr txBox="1"/>
          <p:nvPr/>
        </p:nvSpPr>
        <p:spPr>
          <a:xfrm>
            <a:off x="10040655" y="2734018"/>
            <a:ext cx="1682909" cy="449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ts val="1600"/>
              </a:lnSpc>
              <a:defRPr/>
            </a:pP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Insight </a:t>
            </a:r>
            <a:b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</a:br>
            <a:r>
              <a:rPr lang="en-US" b="1">
                <a:latin typeface="Calibri Light" panose="020F0302020204030204" pitchFamily="34" charset="0"/>
                <a:ea typeface="Segoe UI Black" panose="020B0A02040204020203" pitchFamily="34" charset="0"/>
                <a:cs typeface="Calibri Light" panose="020F0302020204030204" pitchFamily="34" charset="0"/>
              </a:rPr>
              <a:t>Explainability</a:t>
            </a:r>
          </a:p>
        </p:txBody>
      </p:sp>
      <p:pic>
        <p:nvPicPr>
          <p:cNvPr id="22" name="Picture 21" descr="A picture containing text, computer, computer, monitor&#10;&#10;Description automatically generated">
            <a:extLst>
              <a:ext uri="{FF2B5EF4-FFF2-40B4-BE49-F238E27FC236}">
                <a16:creationId xmlns:a16="http://schemas.microsoft.com/office/drawing/2014/main" id="{3B2E4C6F-9F59-4D33-9B08-AD24AEC312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741" y="1752600"/>
            <a:ext cx="6741891" cy="4045137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EB5C8207-9622-42C4-8DE2-147E122CF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" y="2111018"/>
            <a:ext cx="4996552" cy="31398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CACEA7-1F13-4903-8459-B382FB0B8BA4}"/>
              </a:ext>
            </a:extLst>
          </p:cNvPr>
          <p:cNvSpPr txBox="1"/>
          <p:nvPr/>
        </p:nvSpPr>
        <p:spPr>
          <a:xfrm>
            <a:off x="168898" y="836413"/>
            <a:ext cx="73878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fastest way to get to the business insights that matter most!</a:t>
            </a:r>
          </a:p>
        </p:txBody>
      </p:sp>
    </p:spTree>
    <p:extLst>
      <p:ext uri="{BB962C8B-B14F-4D97-AF65-F5344CB8AC3E}">
        <p14:creationId xmlns:p14="http://schemas.microsoft.com/office/powerpoint/2010/main" val="60274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4172E7-5E0F-4E07-834D-E70E1ECA01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dirty="0"/>
              <a:t>Pre-POC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3F89D3-C0EB-4E81-B8D5-986FBB174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2809" y="2829464"/>
            <a:ext cx="2336286" cy="2989520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Use case Definition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Success criteria finalization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Lumin setup – client cloud or SaaS (incl. necessary approvals)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Data pre-requisites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9D92C2-9B3B-4818-8637-DD6B6590AC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dirty="0"/>
              <a:t>Proof-of-Concept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9527C0-9CD6-4995-8336-FCD011DE0F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53160" y="2830663"/>
            <a:ext cx="2336286" cy="2989520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Business behavior understanding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Data exploration and preparation (if needed)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POC Solution configuration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F9B612-F65B-437D-BBAF-4536CD2CD3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dirty="0"/>
              <a:t>Post-POC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8429E3-A95B-41DB-AD71-19DE41D8B3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511" y="2829464"/>
            <a:ext cx="2336286" cy="2989520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POC accomplishments and feedback  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1800" dirty="0"/>
              <a:t>Engagement Models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3D666-496C-456C-A15D-39089E9EC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53" y="418352"/>
            <a:ext cx="11417300" cy="682625"/>
          </a:xfrm>
        </p:spPr>
        <p:txBody>
          <a:bodyPr/>
          <a:lstStyle/>
          <a:p>
            <a:r>
              <a:rPr lang="en-US" sz="3200" dirty="0"/>
              <a:t>How do we engage with customers on a proof-of-concept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49E533-2B7F-47A1-AC87-2BF443AE8302}"/>
              </a:ext>
            </a:extLst>
          </p:cNvPr>
          <p:cNvSpPr/>
          <p:nvPr/>
        </p:nvSpPr>
        <p:spPr>
          <a:xfrm>
            <a:off x="2392352" y="1312235"/>
            <a:ext cx="457200" cy="4572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F66A60-BEF9-461E-9D36-C795DEF64063}"/>
              </a:ext>
            </a:extLst>
          </p:cNvPr>
          <p:cNvSpPr/>
          <p:nvPr/>
        </p:nvSpPr>
        <p:spPr>
          <a:xfrm>
            <a:off x="5867400" y="1312235"/>
            <a:ext cx="457200" cy="4572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B8CD801-90D3-492B-84ED-B2317DE57E3B}"/>
              </a:ext>
            </a:extLst>
          </p:cNvPr>
          <p:cNvSpPr/>
          <p:nvPr/>
        </p:nvSpPr>
        <p:spPr>
          <a:xfrm>
            <a:off x="9593054" y="1312235"/>
            <a:ext cx="457200" cy="4572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83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E74C9-3DE6-4C54-8C81-22D7A1B9B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480" y="343589"/>
            <a:ext cx="11417300" cy="682625"/>
          </a:xfrm>
        </p:spPr>
        <p:txBody>
          <a:bodyPr/>
          <a:lstStyle/>
          <a:p>
            <a:r>
              <a:rPr lang="en-US" sz="3200" dirty="0"/>
              <a:t>POC Timelines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9FE16A-B4CB-40BF-9A62-2FF6137CC1A5}"/>
              </a:ext>
            </a:extLst>
          </p:cNvPr>
          <p:cNvSpPr/>
          <p:nvPr/>
        </p:nvSpPr>
        <p:spPr>
          <a:xfrm>
            <a:off x="2466765" y="5525711"/>
            <a:ext cx="1940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1600" b="1" dirty="0">
                <a:solidFill>
                  <a:srgbClr val="FEFDF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 POC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B5EE38-5F0D-87FC-E792-CDB472B15E99}"/>
              </a:ext>
            </a:extLst>
          </p:cNvPr>
          <p:cNvGrpSpPr>
            <a:grpSpLocks noChangeAspect="1"/>
          </p:cNvGrpSpPr>
          <p:nvPr/>
        </p:nvGrpSpPr>
        <p:grpSpPr>
          <a:xfrm>
            <a:off x="930766" y="1194603"/>
            <a:ext cx="10701236" cy="4754880"/>
            <a:chOff x="125134" y="1055593"/>
            <a:chExt cx="12730671" cy="5656623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49E089BE-3604-ADBF-C7DD-14D8A3592BF4}"/>
                </a:ext>
              </a:extLst>
            </p:cNvPr>
            <p:cNvSpPr/>
            <p:nvPr/>
          </p:nvSpPr>
          <p:spPr>
            <a:xfrm rot="16200000">
              <a:off x="-810619" y="3099112"/>
              <a:ext cx="5632928" cy="1593280"/>
            </a:xfrm>
            <a:prstGeom prst="trapezoid">
              <a:avLst>
                <a:gd name="adj" fmla="val 1213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251D07-2EA8-58C3-AB00-6A9CD53A04A7}"/>
                </a:ext>
              </a:extLst>
            </p:cNvPr>
            <p:cNvGrpSpPr/>
            <p:nvPr/>
          </p:nvGrpSpPr>
          <p:grpSpPr>
            <a:xfrm>
              <a:off x="125134" y="1055593"/>
              <a:ext cx="12730671" cy="5636507"/>
              <a:chOff x="154997" y="1319671"/>
              <a:chExt cx="12822107" cy="618542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1E3443F-9CA3-865F-C473-C336863DCEB1}"/>
                  </a:ext>
                </a:extLst>
              </p:cNvPr>
              <p:cNvGrpSpPr/>
              <p:nvPr/>
            </p:nvGrpSpPr>
            <p:grpSpPr>
              <a:xfrm flipH="1">
                <a:off x="154997" y="3259590"/>
                <a:ext cx="2240256" cy="2240249"/>
                <a:chOff x="9707712" y="3256317"/>
                <a:chExt cx="2240256" cy="2240249"/>
              </a:xfr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63D9179-B2E6-ECA2-C651-F14E25A9F9BA}"/>
                    </a:ext>
                  </a:extLst>
                </p:cNvPr>
                <p:cNvGrpSpPr/>
                <p:nvPr/>
              </p:nvGrpSpPr>
              <p:grpSpPr>
                <a:xfrm>
                  <a:off x="9707712" y="3256317"/>
                  <a:ext cx="2240256" cy="2240249"/>
                  <a:chOff x="3392873" y="2227711"/>
                  <a:chExt cx="2590763" cy="2590759"/>
                </a:xfrm>
                <a:grpFill/>
              </p:grpSpPr>
              <p:sp>
                <p:nvSpPr>
                  <p:cNvPr id="60" name="Freeform 21">
                    <a:extLst>
                      <a:ext uri="{FF2B5EF4-FFF2-40B4-BE49-F238E27FC236}">
                        <a16:creationId xmlns:a16="http://schemas.microsoft.com/office/drawing/2014/main" id="{3F7CE320-977D-33CB-B09C-C319839FA4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28319" y="2316410"/>
                    <a:ext cx="2353267" cy="237604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FC000"/>
                    </a:solidFill>
                  </a:ln>
                  <a:effectLst/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525"/>
                    <a:endParaRPr lang="en-IN" sz="1867">
                      <a:solidFill>
                        <a:prstClr val="black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endParaRPr>
                  </a:p>
                </p:txBody>
              </p:sp>
              <p:sp>
                <p:nvSpPr>
                  <p:cNvPr id="61" name="Donut 39">
                    <a:extLst>
                      <a:ext uri="{FF2B5EF4-FFF2-40B4-BE49-F238E27FC236}">
                        <a16:creationId xmlns:a16="http://schemas.microsoft.com/office/drawing/2014/main" id="{E99D9CA7-1A10-5718-ADA2-EEF455019106}"/>
                      </a:ext>
                    </a:extLst>
                  </p:cNvPr>
                  <p:cNvSpPr/>
                  <p:nvPr/>
                </p:nvSpPr>
                <p:spPr>
                  <a:xfrm>
                    <a:off x="3392873" y="2227711"/>
                    <a:ext cx="2590763" cy="2590759"/>
                  </a:xfrm>
                  <a:prstGeom prst="donut">
                    <a:avLst>
                      <a:gd name="adj" fmla="val 7418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  <a:effectLst>
                    <a:outerShdw blurRad="149987" dist="139700" dir="8460000" algn="ctr">
                      <a:srgbClr val="000000">
                        <a:alpha val="28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500000"/>
                    </a:lightRig>
                  </a:scene3d>
                  <a:sp3d prstMaterial="metal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3525"/>
                    <a:endParaRPr lang="en-IN" sz="1867">
                      <a:solidFill>
                        <a:prstClr val="black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DD0795E-6A69-9852-F47A-A64B137C7B30}"/>
                    </a:ext>
                  </a:extLst>
                </p:cNvPr>
                <p:cNvSpPr/>
                <p:nvPr/>
              </p:nvSpPr>
              <p:spPr>
                <a:xfrm>
                  <a:off x="10225450" y="3890715"/>
                  <a:ext cx="1223870" cy="10848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 defTabSz="914377">
                    <a:defRPr/>
                  </a:pPr>
                  <a:r>
                    <a:rPr lang="en-US" sz="2400" b="1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POC</a:t>
                  </a:r>
                </a:p>
                <a:p>
                  <a:pPr algn="ctr" defTabSz="914377">
                    <a:defRPr/>
                  </a:pPr>
                  <a:r>
                    <a:rPr lang="en-US" sz="2400" b="1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Phases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7FCD672-57D5-A97A-6226-5A278DA7221F}"/>
                  </a:ext>
                </a:extLst>
              </p:cNvPr>
              <p:cNvSpPr/>
              <p:nvPr/>
            </p:nvSpPr>
            <p:spPr>
              <a:xfrm flipH="1">
                <a:off x="3542448" y="1698706"/>
                <a:ext cx="9423215" cy="1104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IN">
                  <a:solidFill>
                    <a:srgbClr val="FEFDFD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BA362E-7FB7-BF3A-67A5-E24A0D332756}"/>
                  </a:ext>
                </a:extLst>
              </p:cNvPr>
              <p:cNvSpPr/>
              <p:nvPr/>
            </p:nvSpPr>
            <p:spPr bwMode="auto">
              <a:xfrm>
                <a:off x="2861522" y="1671329"/>
                <a:ext cx="1262803" cy="1154559"/>
              </a:xfrm>
              <a:prstGeom prst="rect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867">
                  <a:solidFill>
                    <a:srgbClr val="7C7C7C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</p:txBody>
          </p:sp>
          <p:sp>
            <p:nvSpPr>
              <p:cNvPr id="39" name="Rectangle: Top Corners Rounded 21">
                <a:extLst>
                  <a:ext uri="{FF2B5EF4-FFF2-40B4-BE49-F238E27FC236}">
                    <a16:creationId xmlns:a16="http://schemas.microsoft.com/office/drawing/2014/main" id="{A21016EF-9279-4E74-7602-96789D39CDCA}"/>
                  </a:ext>
                </a:extLst>
              </p:cNvPr>
              <p:cNvSpPr/>
              <p:nvPr/>
            </p:nvSpPr>
            <p:spPr>
              <a:xfrm>
                <a:off x="2857020" y="1319671"/>
                <a:ext cx="1252207" cy="327449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Phase</a:t>
                </a:r>
              </a:p>
            </p:txBody>
          </p:sp>
          <p:sp>
            <p:nvSpPr>
              <p:cNvPr id="40" name="Rectangle: Top Corners Rounded 24">
                <a:extLst>
                  <a:ext uri="{FF2B5EF4-FFF2-40B4-BE49-F238E27FC236}">
                    <a16:creationId xmlns:a16="http://schemas.microsoft.com/office/drawing/2014/main" id="{F79401F2-9D6A-B52F-2547-325FAEB532E6}"/>
                  </a:ext>
                </a:extLst>
              </p:cNvPr>
              <p:cNvSpPr/>
              <p:nvPr/>
            </p:nvSpPr>
            <p:spPr>
              <a:xfrm>
                <a:off x="4346873" y="1330992"/>
                <a:ext cx="1869004" cy="335559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Activities</a:t>
                </a:r>
              </a:p>
            </p:txBody>
          </p:sp>
          <p:sp>
            <p:nvSpPr>
              <p:cNvPr id="47" name="Rectangle: Top Corners Rounded 26">
                <a:extLst>
                  <a:ext uri="{FF2B5EF4-FFF2-40B4-BE49-F238E27FC236}">
                    <a16:creationId xmlns:a16="http://schemas.microsoft.com/office/drawing/2014/main" id="{51BD81AF-7448-2D08-F582-3D1678058DF6}"/>
                  </a:ext>
                </a:extLst>
              </p:cNvPr>
              <p:cNvSpPr/>
              <p:nvPr/>
            </p:nvSpPr>
            <p:spPr>
              <a:xfrm>
                <a:off x="6391918" y="1320085"/>
                <a:ext cx="5008218" cy="347733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Timeline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4C78621-8900-3146-A73A-3D70F46FA8DA}"/>
                  </a:ext>
                </a:extLst>
              </p:cNvPr>
              <p:cNvSpPr/>
              <p:nvPr/>
            </p:nvSpPr>
            <p:spPr>
              <a:xfrm flipH="1">
                <a:off x="3553889" y="3220933"/>
                <a:ext cx="9423215" cy="10679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IN">
                  <a:solidFill>
                    <a:srgbClr val="FEFDFD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AA0F5FF-5BCB-3A51-4F73-784DCCC151D4}"/>
                  </a:ext>
                </a:extLst>
              </p:cNvPr>
              <p:cNvSpPr/>
              <p:nvPr/>
            </p:nvSpPr>
            <p:spPr bwMode="auto">
              <a:xfrm>
                <a:off x="2858957" y="3072285"/>
                <a:ext cx="1262803" cy="1257286"/>
              </a:xfrm>
              <a:prstGeom prst="rect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867">
                  <a:solidFill>
                    <a:srgbClr val="7C7C7C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88C7A53-B92C-2A39-674F-F1D9D0D2966B}"/>
                  </a:ext>
                </a:extLst>
              </p:cNvPr>
              <p:cNvSpPr/>
              <p:nvPr/>
            </p:nvSpPr>
            <p:spPr>
              <a:xfrm flipH="1">
                <a:off x="3614103" y="4871206"/>
                <a:ext cx="9351560" cy="8549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IN">
                  <a:solidFill>
                    <a:srgbClr val="FEFDFD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9697AAB-551B-CC1E-734F-52B21C845806}"/>
                  </a:ext>
                </a:extLst>
              </p:cNvPr>
              <p:cNvSpPr/>
              <p:nvPr/>
            </p:nvSpPr>
            <p:spPr bwMode="auto">
              <a:xfrm>
                <a:off x="2852298" y="4594741"/>
                <a:ext cx="1262803" cy="1325928"/>
              </a:xfrm>
              <a:prstGeom prst="rect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867">
                  <a:solidFill>
                    <a:srgbClr val="7C7C7C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EC89EA-2326-84EE-9394-1FE2B0114F81}"/>
                  </a:ext>
                </a:extLst>
              </p:cNvPr>
              <p:cNvSpPr/>
              <p:nvPr/>
            </p:nvSpPr>
            <p:spPr>
              <a:xfrm>
                <a:off x="4376030" y="5405855"/>
                <a:ext cx="2432645" cy="417792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71450" marR="0" lvl="1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1100">
                  <a:solidFill>
                    <a:srgbClr val="333333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FB1E055-2BF2-4C0F-FF1E-967B584BDF66}"/>
                  </a:ext>
                </a:extLst>
              </p:cNvPr>
              <p:cNvSpPr/>
              <p:nvPr/>
            </p:nvSpPr>
            <p:spPr>
              <a:xfrm>
                <a:off x="2905781" y="3696830"/>
                <a:ext cx="1228007" cy="44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600" b="1" dirty="0">
                    <a:solidFill>
                      <a:srgbClr val="FEFDFD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Configure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7BDCE70-79A7-724E-DC45-C8E8A405942E}"/>
                  </a:ext>
                </a:extLst>
              </p:cNvPr>
              <p:cNvSpPr/>
              <p:nvPr/>
            </p:nvSpPr>
            <p:spPr>
              <a:xfrm>
                <a:off x="2332801" y="5265623"/>
                <a:ext cx="2325612" cy="44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600" b="1" dirty="0">
                    <a:solidFill>
                      <a:srgbClr val="FEFDFD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Validate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8A6123-5B7E-1BAA-BFA2-C159523B01CB}"/>
                  </a:ext>
                </a:extLst>
              </p:cNvPr>
              <p:cNvSpPr/>
              <p:nvPr/>
            </p:nvSpPr>
            <p:spPr bwMode="auto">
              <a:xfrm>
                <a:off x="2861521" y="6179171"/>
                <a:ext cx="1262803" cy="1325929"/>
              </a:xfrm>
              <a:prstGeom prst="rect">
                <a:avLst/>
              </a:prstGeom>
              <a:solidFill>
                <a:schemeClr val="accent2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867">
                  <a:solidFill>
                    <a:srgbClr val="7C7C7C"/>
                  </a:solidFill>
                  <a:latin typeface="Calibri Light" panose="020F0302020204030204" pitchFamily="34" charset="0"/>
                  <a:ea typeface="+mj-ea"/>
                  <a:cs typeface="Calibri Light" panose="020F0302020204030204" pitchFamily="34" charset="0"/>
                </a:endParaRPr>
              </a:p>
            </p:txBody>
          </p:sp>
        </p:grpSp>
      </p:grp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95EDF0C4-2737-1A05-A031-DDE8C41EB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75735"/>
              </p:ext>
            </p:extLst>
          </p:nvPr>
        </p:nvGraphicFramePr>
        <p:xfrm>
          <a:off x="6156607" y="1520034"/>
          <a:ext cx="4138041" cy="866343"/>
        </p:xfrm>
        <a:graphic>
          <a:graphicData uri="http://schemas.openxmlformats.org/drawingml/2006/table">
            <a:tbl>
              <a:tblPr/>
              <a:tblGrid>
                <a:gridCol w="433936">
                  <a:extLst>
                    <a:ext uri="{9D8B030D-6E8A-4147-A177-3AD203B41FA5}">
                      <a16:colId xmlns:a16="http://schemas.microsoft.com/office/drawing/2014/main" val="442385105"/>
                    </a:ext>
                  </a:extLst>
                </a:gridCol>
                <a:gridCol w="449452">
                  <a:extLst>
                    <a:ext uri="{9D8B030D-6E8A-4147-A177-3AD203B41FA5}">
                      <a16:colId xmlns:a16="http://schemas.microsoft.com/office/drawing/2014/main" val="3453647700"/>
                    </a:ext>
                  </a:extLst>
                </a:gridCol>
                <a:gridCol w="495946">
                  <a:extLst>
                    <a:ext uri="{9D8B030D-6E8A-4147-A177-3AD203B41FA5}">
                      <a16:colId xmlns:a16="http://schemas.microsoft.com/office/drawing/2014/main" val="2506915411"/>
                    </a:ext>
                  </a:extLst>
                </a:gridCol>
                <a:gridCol w="495946">
                  <a:extLst>
                    <a:ext uri="{9D8B030D-6E8A-4147-A177-3AD203B41FA5}">
                      <a16:colId xmlns:a16="http://schemas.microsoft.com/office/drawing/2014/main" val="199627874"/>
                    </a:ext>
                  </a:extLst>
                </a:gridCol>
                <a:gridCol w="480448">
                  <a:extLst>
                    <a:ext uri="{9D8B030D-6E8A-4147-A177-3AD203B41FA5}">
                      <a16:colId xmlns:a16="http://schemas.microsoft.com/office/drawing/2014/main" val="850800202"/>
                    </a:ext>
                  </a:extLst>
                </a:gridCol>
                <a:gridCol w="433957">
                  <a:extLst>
                    <a:ext uri="{9D8B030D-6E8A-4147-A177-3AD203B41FA5}">
                      <a16:colId xmlns:a16="http://schemas.microsoft.com/office/drawing/2014/main" val="4285765243"/>
                    </a:ext>
                  </a:extLst>
                </a:gridCol>
                <a:gridCol w="449452">
                  <a:extLst>
                    <a:ext uri="{9D8B030D-6E8A-4147-A177-3AD203B41FA5}">
                      <a16:colId xmlns:a16="http://schemas.microsoft.com/office/drawing/2014/main" val="1259060390"/>
                    </a:ext>
                  </a:extLst>
                </a:gridCol>
                <a:gridCol w="449452">
                  <a:extLst>
                    <a:ext uri="{9D8B030D-6E8A-4147-A177-3AD203B41FA5}">
                      <a16:colId xmlns:a16="http://schemas.microsoft.com/office/drawing/2014/main" val="1021945700"/>
                    </a:ext>
                  </a:extLst>
                </a:gridCol>
                <a:gridCol w="449452">
                  <a:extLst>
                    <a:ext uri="{9D8B030D-6E8A-4147-A177-3AD203B41FA5}">
                      <a16:colId xmlns:a16="http://schemas.microsoft.com/office/drawing/2014/main" val="2169404320"/>
                    </a:ext>
                  </a:extLst>
                </a:gridCol>
              </a:tblGrid>
              <a:tr h="171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W3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W6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971615"/>
                  </a:ext>
                </a:extLst>
              </a:tr>
              <a:tr h="1738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290981"/>
                  </a:ext>
                </a:extLst>
              </a:tr>
              <a:tr h="1738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02359"/>
                  </a:ext>
                </a:extLst>
              </a:tr>
              <a:tr h="1738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865739"/>
                  </a:ext>
                </a:extLst>
              </a:tr>
              <a:tr h="1738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28271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F1935C7-B9DD-E355-B730-3008A79FC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05496"/>
              </p:ext>
            </p:extLst>
          </p:nvPr>
        </p:nvGraphicFramePr>
        <p:xfrm>
          <a:off x="6146793" y="2650949"/>
          <a:ext cx="4157668" cy="818048"/>
        </p:xfrm>
        <a:graphic>
          <a:graphicData uri="http://schemas.openxmlformats.org/drawingml/2006/table">
            <a:tbl>
              <a:tblPr/>
              <a:tblGrid>
                <a:gridCol w="435994">
                  <a:extLst>
                    <a:ext uri="{9D8B030D-6E8A-4147-A177-3AD203B41FA5}">
                      <a16:colId xmlns:a16="http://schemas.microsoft.com/office/drawing/2014/main" val="442385105"/>
                    </a:ext>
                  </a:extLst>
                </a:gridCol>
                <a:gridCol w="451584">
                  <a:extLst>
                    <a:ext uri="{9D8B030D-6E8A-4147-A177-3AD203B41FA5}">
                      <a16:colId xmlns:a16="http://schemas.microsoft.com/office/drawing/2014/main" val="3453647700"/>
                    </a:ext>
                  </a:extLst>
                </a:gridCol>
                <a:gridCol w="498298">
                  <a:extLst>
                    <a:ext uri="{9D8B030D-6E8A-4147-A177-3AD203B41FA5}">
                      <a16:colId xmlns:a16="http://schemas.microsoft.com/office/drawing/2014/main" val="2506915411"/>
                    </a:ext>
                  </a:extLst>
                </a:gridCol>
                <a:gridCol w="498298">
                  <a:extLst>
                    <a:ext uri="{9D8B030D-6E8A-4147-A177-3AD203B41FA5}">
                      <a16:colId xmlns:a16="http://schemas.microsoft.com/office/drawing/2014/main" val="199627874"/>
                    </a:ext>
                  </a:extLst>
                </a:gridCol>
                <a:gridCol w="482727">
                  <a:extLst>
                    <a:ext uri="{9D8B030D-6E8A-4147-A177-3AD203B41FA5}">
                      <a16:colId xmlns:a16="http://schemas.microsoft.com/office/drawing/2014/main" val="850800202"/>
                    </a:ext>
                  </a:extLst>
                </a:gridCol>
                <a:gridCol w="436015">
                  <a:extLst>
                    <a:ext uri="{9D8B030D-6E8A-4147-A177-3AD203B41FA5}">
                      <a16:colId xmlns:a16="http://schemas.microsoft.com/office/drawing/2014/main" val="4285765243"/>
                    </a:ext>
                  </a:extLst>
                </a:gridCol>
                <a:gridCol w="451584">
                  <a:extLst>
                    <a:ext uri="{9D8B030D-6E8A-4147-A177-3AD203B41FA5}">
                      <a16:colId xmlns:a16="http://schemas.microsoft.com/office/drawing/2014/main" val="1259060390"/>
                    </a:ext>
                  </a:extLst>
                </a:gridCol>
                <a:gridCol w="451584">
                  <a:extLst>
                    <a:ext uri="{9D8B030D-6E8A-4147-A177-3AD203B41FA5}">
                      <a16:colId xmlns:a16="http://schemas.microsoft.com/office/drawing/2014/main" val="1021945700"/>
                    </a:ext>
                  </a:extLst>
                </a:gridCol>
                <a:gridCol w="451584">
                  <a:extLst>
                    <a:ext uri="{9D8B030D-6E8A-4147-A177-3AD203B41FA5}">
                      <a16:colId xmlns:a16="http://schemas.microsoft.com/office/drawing/2014/main" val="2169404320"/>
                    </a:ext>
                  </a:extLst>
                </a:gridCol>
              </a:tblGrid>
              <a:tr h="2045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290981"/>
                  </a:ext>
                </a:extLst>
              </a:tr>
              <a:tr h="2045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02359"/>
                  </a:ext>
                </a:extLst>
              </a:tr>
              <a:tr h="2045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865739"/>
                  </a:ext>
                </a:extLst>
              </a:tr>
              <a:tr h="2045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282714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17C697A7-E93B-09B8-2252-D647C3CAD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6525"/>
              </p:ext>
            </p:extLst>
          </p:nvPr>
        </p:nvGraphicFramePr>
        <p:xfrm>
          <a:off x="6144180" y="3942399"/>
          <a:ext cx="4150468" cy="600165"/>
        </p:xfrm>
        <a:graphic>
          <a:graphicData uri="http://schemas.openxmlformats.org/drawingml/2006/table">
            <a:tbl>
              <a:tblPr/>
              <a:tblGrid>
                <a:gridCol w="435239">
                  <a:extLst>
                    <a:ext uri="{9D8B030D-6E8A-4147-A177-3AD203B41FA5}">
                      <a16:colId xmlns:a16="http://schemas.microsoft.com/office/drawing/2014/main" val="442385105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3453647700"/>
                    </a:ext>
                  </a:extLst>
                </a:gridCol>
                <a:gridCol w="497435">
                  <a:extLst>
                    <a:ext uri="{9D8B030D-6E8A-4147-A177-3AD203B41FA5}">
                      <a16:colId xmlns:a16="http://schemas.microsoft.com/office/drawing/2014/main" val="2506915411"/>
                    </a:ext>
                  </a:extLst>
                </a:gridCol>
                <a:gridCol w="497435">
                  <a:extLst>
                    <a:ext uri="{9D8B030D-6E8A-4147-A177-3AD203B41FA5}">
                      <a16:colId xmlns:a16="http://schemas.microsoft.com/office/drawing/2014/main" val="199627874"/>
                    </a:ext>
                  </a:extLst>
                </a:gridCol>
                <a:gridCol w="481891">
                  <a:extLst>
                    <a:ext uri="{9D8B030D-6E8A-4147-A177-3AD203B41FA5}">
                      <a16:colId xmlns:a16="http://schemas.microsoft.com/office/drawing/2014/main" val="850800202"/>
                    </a:ext>
                  </a:extLst>
                </a:gridCol>
                <a:gridCol w="435260">
                  <a:extLst>
                    <a:ext uri="{9D8B030D-6E8A-4147-A177-3AD203B41FA5}">
                      <a16:colId xmlns:a16="http://schemas.microsoft.com/office/drawing/2014/main" val="4285765243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1259060390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1021945700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2169404320"/>
                    </a:ext>
                  </a:extLst>
                </a:gridCol>
              </a:tblGrid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290981"/>
                  </a:ext>
                </a:extLst>
              </a:tr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02359"/>
                  </a:ext>
                </a:extLst>
              </a:tr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86573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3F890E74-4287-0867-9737-EFA73371A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33882"/>
              </p:ext>
            </p:extLst>
          </p:nvPr>
        </p:nvGraphicFramePr>
        <p:xfrm>
          <a:off x="6144180" y="5134360"/>
          <a:ext cx="4150468" cy="600165"/>
        </p:xfrm>
        <a:graphic>
          <a:graphicData uri="http://schemas.openxmlformats.org/drawingml/2006/table">
            <a:tbl>
              <a:tblPr/>
              <a:tblGrid>
                <a:gridCol w="435239">
                  <a:extLst>
                    <a:ext uri="{9D8B030D-6E8A-4147-A177-3AD203B41FA5}">
                      <a16:colId xmlns:a16="http://schemas.microsoft.com/office/drawing/2014/main" val="442385105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3453647700"/>
                    </a:ext>
                  </a:extLst>
                </a:gridCol>
                <a:gridCol w="497435">
                  <a:extLst>
                    <a:ext uri="{9D8B030D-6E8A-4147-A177-3AD203B41FA5}">
                      <a16:colId xmlns:a16="http://schemas.microsoft.com/office/drawing/2014/main" val="2506915411"/>
                    </a:ext>
                  </a:extLst>
                </a:gridCol>
                <a:gridCol w="497435">
                  <a:extLst>
                    <a:ext uri="{9D8B030D-6E8A-4147-A177-3AD203B41FA5}">
                      <a16:colId xmlns:a16="http://schemas.microsoft.com/office/drawing/2014/main" val="199627874"/>
                    </a:ext>
                  </a:extLst>
                </a:gridCol>
                <a:gridCol w="481891">
                  <a:extLst>
                    <a:ext uri="{9D8B030D-6E8A-4147-A177-3AD203B41FA5}">
                      <a16:colId xmlns:a16="http://schemas.microsoft.com/office/drawing/2014/main" val="850800202"/>
                    </a:ext>
                  </a:extLst>
                </a:gridCol>
                <a:gridCol w="435260">
                  <a:extLst>
                    <a:ext uri="{9D8B030D-6E8A-4147-A177-3AD203B41FA5}">
                      <a16:colId xmlns:a16="http://schemas.microsoft.com/office/drawing/2014/main" val="4285765243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1259060390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1021945700"/>
                    </a:ext>
                  </a:extLst>
                </a:gridCol>
                <a:gridCol w="450802">
                  <a:extLst>
                    <a:ext uri="{9D8B030D-6E8A-4147-A177-3AD203B41FA5}">
                      <a16:colId xmlns:a16="http://schemas.microsoft.com/office/drawing/2014/main" val="2169404320"/>
                    </a:ext>
                  </a:extLst>
                </a:gridCol>
              </a:tblGrid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90981"/>
                  </a:ext>
                </a:extLst>
              </a:tr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2359"/>
                  </a:ext>
                </a:extLst>
              </a:tr>
              <a:tr h="200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007CFF"/>
                      </a:solidFill>
                    </a:lnL>
                    <a:lnR w="12700" cmpd="sng">
                      <a:solidFill>
                        <a:srgbClr val="007CFF"/>
                      </a:solidFill>
                    </a:lnR>
                    <a:lnT w="12700" cmpd="sng">
                      <a:solidFill>
                        <a:srgbClr val="007CFF"/>
                      </a:solidFill>
                    </a:lnT>
                    <a:lnB w="12700" cmpd="sng">
                      <a:solidFill>
                        <a:srgbClr val="007C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82714"/>
                  </a:ext>
                </a:extLst>
              </a:tr>
            </a:tbl>
          </a:graphicData>
        </a:graphic>
      </p:graphicFrame>
      <p:sp>
        <p:nvSpPr>
          <p:cNvPr id="74" name="Rectangle 73">
            <a:extLst>
              <a:ext uri="{FF2B5EF4-FFF2-40B4-BE49-F238E27FC236}">
                <a16:creationId xmlns:a16="http://schemas.microsoft.com/office/drawing/2014/main" id="{F3B09E7A-C601-E83C-CA68-4D2CF49D78C4}"/>
              </a:ext>
            </a:extLst>
          </p:cNvPr>
          <p:cNvSpPr/>
          <p:nvPr/>
        </p:nvSpPr>
        <p:spPr>
          <a:xfrm>
            <a:off x="7517030" y="680161"/>
            <a:ext cx="1443917" cy="5071727"/>
          </a:xfrm>
          <a:prstGeom prst="rect">
            <a:avLst/>
          </a:prstGeom>
          <a:noFill/>
          <a:ln w="12700" cap="flat" cmpd="sng" algn="ctr">
            <a:solidFill>
              <a:srgbClr val="007C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POC Setup Timelines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71F778-5A02-187D-6470-F32B3363C3E6}"/>
              </a:ext>
            </a:extLst>
          </p:cNvPr>
          <p:cNvSpPr/>
          <p:nvPr/>
        </p:nvSpPr>
        <p:spPr>
          <a:xfrm>
            <a:off x="8943873" y="686554"/>
            <a:ext cx="1358901" cy="5071727"/>
          </a:xfrm>
          <a:prstGeom prst="rect">
            <a:avLst/>
          </a:prstGeom>
          <a:noFill/>
          <a:ln w="12700" cap="flat" cmpd="sng" algn="ctr">
            <a:solidFill>
              <a:srgbClr val="007C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C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Biz Test Drive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0167682-842A-8D86-52D5-3184EB279384}"/>
              </a:ext>
            </a:extLst>
          </p:cNvPr>
          <p:cNvSpPr/>
          <p:nvPr/>
        </p:nvSpPr>
        <p:spPr>
          <a:xfrm>
            <a:off x="4241397" y="5143306"/>
            <a:ext cx="1904351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POC Readout</a:t>
            </a:r>
          </a:p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Finalize Plan for Production</a:t>
            </a:r>
          </a:p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Finalize Licensing Models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056801-E2E2-CAC0-A448-00488CD9D0E8}"/>
              </a:ext>
            </a:extLst>
          </p:cNvPr>
          <p:cNvSpPr/>
          <p:nvPr/>
        </p:nvSpPr>
        <p:spPr>
          <a:xfrm>
            <a:off x="3157730" y="1936209"/>
            <a:ext cx="1093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1600" b="1" dirty="0">
                <a:solidFill>
                  <a:srgbClr val="FEFDF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Pre-POC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83362BE0-42D8-E058-36D0-428F74BA29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926" y="1574752"/>
            <a:ext cx="302130" cy="309124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BD6777F-7D66-0E7A-7CDB-44FF0CD12A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326" y="2677669"/>
            <a:ext cx="387751" cy="396729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C48B182-0CB7-FAD1-5EEA-346FCF3B4AB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2894" y="3872693"/>
            <a:ext cx="391791" cy="359586"/>
          </a:xfrm>
          <a:prstGeom prst="rect">
            <a:avLst/>
          </a:prstGeom>
        </p:spPr>
      </p:pic>
      <p:pic>
        <p:nvPicPr>
          <p:cNvPr id="90" name="Graphic 89" descr="Business Growth with solid fill">
            <a:extLst>
              <a:ext uri="{FF2B5EF4-FFF2-40B4-BE49-F238E27FC236}">
                <a16:creationId xmlns:a16="http://schemas.microsoft.com/office/drawing/2014/main" id="{FFB7BB7B-072E-F36E-B33B-A20A73A7F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8804" y="4989149"/>
            <a:ext cx="640080" cy="64008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0666AC1D-A4A9-EE1F-3074-E46234798BC8}"/>
              </a:ext>
            </a:extLst>
          </p:cNvPr>
          <p:cNvSpPr/>
          <p:nvPr/>
        </p:nvSpPr>
        <p:spPr>
          <a:xfrm>
            <a:off x="2743965" y="5504828"/>
            <a:ext cx="1940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1600" b="1" dirty="0">
                <a:solidFill>
                  <a:srgbClr val="FEFDFD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 POC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7D8A7E-0F81-0DB0-D5CA-E9E3F37C38AA}"/>
              </a:ext>
            </a:extLst>
          </p:cNvPr>
          <p:cNvSpPr/>
          <p:nvPr/>
        </p:nvSpPr>
        <p:spPr>
          <a:xfrm>
            <a:off x="4361065" y="1529813"/>
            <a:ext cx="2139868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marR="0" lvl="1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case definition</a:t>
            </a:r>
          </a:p>
          <a:p>
            <a:pPr marL="171450" marR="0" lvl="1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Infra allocation</a:t>
            </a:r>
          </a:p>
          <a:p>
            <a:pPr marL="171450" marR="0" lvl="1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Lumin Setup</a:t>
            </a:r>
          </a:p>
          <a:p>
            <a:pPr marL="171450" marR="0" lvl="1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 Data Exploration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4DE8A-A656-3D31-B14E-BCEEFE2A928F}"/>
              </a:ext>
            </a:extLst>
          </p:cNvPr>
          <p:cNvSpPr/>
          <p:nvPr/>
        </p:nvSpPr>
        <p:spPr>
          <a:xfrm>
            <a:off x="4328365" y="2654994"/>
            <a:ext cx="2030268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Business interactions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Exploration &amp; Prep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connect with Lumin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Solution Configuration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EDB68-C1FA-3690-3129-51B0654C4889}"/>
              </a:ext>
            </a:extLst>
          </p:cNvPr>
          <p:cNvSpPr/>
          <p:nvPr/>
        </p:nvSpPr>
        <p:spPr>
          <a:xfrm>
            <a:off x="4339710" y="3918643"/>
            <a:ext cx="1904351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Lumin walkthrough</a:t>
            </a:r>
          </a:p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validation</a:t>
            </a:r>
          </a:p>
          <a:p>
            <a:pPr marL="171450" lvl="1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Business Test-drive</a:t>
            </a:r>
          </a:p>
        </p:txBody>
      </p:sp>
    </p:spTree>
    <p:extLst>
      <p:ext uri="{BB962C8B-B14F-4D97-AF65-F5344CB8AC3E}">
        <p14:creationId xmlns:p14="http://schemas.microsoft.com/office/powerpoint/2010/main" val="63923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E74C9-3DE6-4C54-8C81-22D7A1B9B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007" y="343590"/>
            <a:ext cx="11417300" cy="682625"/>
          </a:xfrm>
        </p:spPr>
        <p:txBody>
          <a:bodyPr/>
          <a:lstStyle/>
          <a:p>
            <a:r>
              <a:rPr lang="en-US" sz="3200" dirty="0"/>
              <a:t>POC – Staffing needed</a:t>
            </a:r>
          </a:p>
        </p:txBody>
      </p: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5D65C933-0DFD-4E87-A9E6-20BE310C7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2240" y="3815673"/>
            <a:ext cx="488142" cy="484665"/>
          </a:xfrm>
          <a:prstGeom prst="rect">
            <a:avLst/>
          </a:prstGeom>
        </p:spPr>
      </p:pic>
      <p:pic>
        <p:nvPicPr>
          <p:cNvPr id="7" name="Graphic 6" descr="Male profile">
            <a:extLst>
              <a:ext uri="{FF2B5EF4-FFF2-40B4-BE49-F238E27FC236}">
                <a16:creationId xmlns:a16="http://schemas.microsoft.com/office/drawing/2014/main" id="{ACB3B6B8-430C-4C8B-BE0E-DC1DC8CC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1575" y="3797008"/>
            <a:ext cx="488142" cy="4846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C9151F-1BE1-4F6B-BA29-A300E8E661CA}"/>
              </a:ext>
            </a:extLst>
          </p:cNvPr>
          <p:cNvSpPr/>
          <p:nvPr/>
        </p:nvSpPr>
        <p:spPr>
          <a:xfrm>
            <a:off x="924719" y="1730532"/>
            <a:ext cx="4900685" cy="3041238"/>
          </a:xfrm>
          <a:prstGeom prst="roundRect">
            <a:avLst>
              <a:gd name="adj" fmla="val 5866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8F8B1-6BC9-453B-889F-4877F7D9C516}"/>
              </a:ext>
            </a:extLst>
          </p:cNvPr>
          <p:cNvSpPr txBox="1"/>
          <p:nvPr/>
        </p:nvSpPr>
        <p:spPr>
          <a:xfrm>
            <a:off x="2877439" y="1107948"/>
            <a:ext cx="318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LTIM Team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FA19D-7A5E-44EE-824A-7632703E29ED}"/>
              </a:ext>
            </a:extLst>
          </p:cNvPr>
          <p:cNvSpPr txBox="1"/>
          <p:nvPr/>
        </p:nvSpPr>
        <p:spPr>
          <a:xfrm>
            <a:off x="8227769" y="1180548"/>
            <a:ext cx="318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Client Team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822A4-3EF2-4C1E-BE1C-7BF87E39F23B}"/>
              </a:ext>
            </a:extLst>
          </p:cNvPr>
          <p:cNvSpPr txBox="1"/>
          <p:nvPr/>
        </p:nvSpPr>
        <p:spPr>
          <a:xfrm>
            <a:off x="9164291" y="4289776"/>
            <a:ext cx="148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Business SME</a:t>
            </a:r>
            <a:endParaRPr kumimoji="0" lang="en-IN" sz="1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1CC7B-A62D-47C2-B165-B99DDC9334CC}"/>
              </a:ext>
            </a:extLst>
          </p:cNvPr>
          <p:cNvSpPr txBox="1"/>
          <p:nvPr/>
        </p:nvSpPr>
        <p:spPr>
          <a:xfrm>
            <a:off x="8935778" y="2787988"/>
            <a:ext cx="185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Client POC</a:t>
            </a:r>
            <a:endParaRPr kumimoji="0" lang="en-IN" sz="1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Graphic 12" descr="Male profile outline">
            <a:extLst>
              <a:ext uri="{FF2B5EF4-FFF2-40B4-BE49-F238E27FC236}">
                <a16:creationId xmlns:a16="http://schemas.microsoft.com/office/drawing/2014/main" id="{57AD5227-723B-4542-80D8-BDE86F46A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4030" y="190544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8BFB5D-06D5-4B41-9B62-48A87E082C20}"/>
              </a:ext>
            </a:extLst>
          </p:cNvPr>
          <p:cNvSpPr txBox="1"/>
          <p:nvPr/>
        </p:nvSpPr>
        <p:spPr>
          <a:xfrm>
            <a:off x="1463103" y="2665952"/>
            <a:ext cx="189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Lead Lumin Specialist</a:t>
            </a:r>
          </a:p>
        </p:txBody>
      </p:sp>
      <p:pic>
        <p:nvPicPr>
          <p:cNvPr id="15" name="Graphic 14" descr="Male profile outline">
            <a:extLst>
              <a:ext uri="{FF2B5EF4-FFF2-40B4-BE49-F238E27FC236}">
                <a16:creationId xmlns:a16="http://schemas.microsoft.com/office/drawing/2014/main" id="{0CB837FB-1BBF-4E1E-9D05-F36A98D1A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3039" y="3095765"/>
            <a:ext cx="914400" cy="914400"/>
          </a:xfrm>
          <a:prstGeom prst="rect">
            <a:avLst/>
          </a:prstGeom>
        </p:spPr>
      </p:pic>
      <p:pic>
        <p:nvPicPr>
          <p:cNvPr id="16" name="Graphic 15" descr="Female Profile outline">
            <a:extLst>
              <a:ext uri="{FF2B5EF4-FFF2-40B4-BE49-F238E27FC236}">
                <a16:creationId xmlns:a16="http://schemas.microsoft.com/office/drawing/2014/main" id="{EAE4AB8D-1EF1-4A38-95C7-67BF80D9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3039" y="1802205"/>
            <a:ext cx="914400" cy="914400"/>
          </a:xfrm>
          <a:prstGeom prst="rect">
            <a:avLst/>
          </a:prstGeom>
        </p:spPr>
      </p:pic>
      <p:pic>
        <p:nvPicPr>
          <p:cNvPr id="20" name="Graphic 19" descr="Female Profile outline">
            <a:extLst>
              <a:ext uri="{FF2B5EF4-FFF2-40B4-BE49-F238E27FC236}">
                <a16:creationId xmlns:a16="http://schemas.microsoft.com/office/drawing/2014/main" id="{7CC6E809-A145-47D8-B772-4CF98FEDEB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95982" y="337537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F202AD-F320-479E-BD13-2BE06478E74C}"/>
              </a:ext>
            </a:extLst>
          </p:cNvPr>
          <p:cNvSpPr txBox="1"/>
          <p:nvPr/>
        </p:nvSpPr>
        <p:spPr>
          <a:xfrm>
            <a:off x="1357734" y="3989586"/>
            <a:ext cx="2099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Lumin Config Specialist(s)</a:t>
            </a:r>
            <a:endParaRPr kumimoji="0" lang="en-IN" sz="1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948A03-40B5-4D1B-A279-553CB59067AA}"/>
              </a:ext>
            </a:extLst>
          </p:cNvPr>
          <p:cNvGrpSpPr/>
          <p:nvPr/>
        </p:nvGrpSpPr>
        <p:grpSpPr>
          <a:xfrm>
            <a:off x="3451173" y="1792483"/>
            <a:ext cx="4425768" cy="1528304"/>
            <a:chOff x="1748427" y="1872185"/>
            <a:chExt cx="4425768" cy="15283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2D72CC-755C-49BD-AFB0-FA6594DDB286}"/>
                </a:ext>
              </a:extLst>
            </p:cNvPr>
            <p:cNvSpPr txBox="1"/>
            <p:nvPr/>
          </p:nvSpPr>
          <p:spPr>
            <a:xfrm>
              <a:off x="1748427" y="2744227"/>
              <a:ext cx="1768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Project Manager</a:t>
              </a:r>
            </a:p>
          </p:txBody>
        </p:sp>
        <p:pic>
          <p:nvPicPr>
            <p:cNvPr id="24" name="Graphic 23" descr="Female Profile outline">
              <a:extLst>
                <a:ext uri="{FF2B5EF4-FFF2-40B4-BE49-F238E27FC236}">
                  <a16:creationId xmlns:a16="http://schemas.microsoft.com/office/drawing/2014/main" id="{7849FB1C-F26C-4965-894C-C80F5D98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85764" y="1872185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B8C4E3-D149-4D3C-9F26-57E117C12662}"/>
                </a:ext>
              </a:extLst>
            </p:cNvPr>
            <p:cNvSpPr txBox="1"/>
            <p:nvPr/>
          </p:nvSpPr>
          <p:spPr>
            <a:xfrm>
              <a:off x="4416258" y="3092712"/>
              <a:ext cx="1757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Solutions Engineer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BF259B-24E5-4506-8816-B201CF837632}"/>
              </a:ext>
            </a:extLst>
          </p:cNvPr>
          <p:cNvGrpSpPr/>
          <p:nvPr/>
        </p:nvGrpSpPr>
        <p:grpSpPr>
          <a:xfrm>
            <a:off x="3357258" y="3127635"/>
            <a:ext cx="2099955" cy="1381409"/>
            <a:chOff x="2806992" y="3242471"/>
            <a:chExt cx="2099955" cy="1381409"/>
          </a:xfrm>
        </p:grpSpPr>
        <p:pic>
          <p:nvPicPr>
            <p:cNvPr id="28" name="Graphic 27" descr="Male profile outline">
              <a:extLst>
                <a:ext uri="{FF2B5EF4-FFF2-40B4-BE49-F238E27FC236}">
                  <a16:creationId xmlns:a16="http://schemas.microsoft.com/office/drawing/2014/main" id="{65293DF9-75A1-4114-9230-F977A390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9742" y="3242471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0D2857-BDA9-457C-8E93-33B65BD6A4F7}"/>
                </a:ext>
              </a:extLst>
            </p:cNvPr>
            <p:cNvSpPr txBox="1"/>
            <p:nvPr/>
          </p:nvSpPr>
          <p:spPr>
            <a:xfrm>
              <a:off x="2806992" y="4100660"/>
              <a:ext cx="2099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Data Prep Specialist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(if needed)</a:t>
              </a:r>
              <a:endParaRPr kumimoji="0" lang="en-IN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603EFC-25FF-4C09-A569-259CA5E60C4E}"/>
              </a:ext>
            </a:extLst>
          </p:cNvPr>
          <p:cNvSpPr/>
          <p:nvPr/>
        </p:nvSpPr>
        <p:spPr>
          <a:xfrm>
            <a:off x="1123277" y="1575199"/>
            <a:ext cx="1038320" cy="3230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INDIA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01E4D-DB3C-4CBC-A7CD-378A4429B568}"/>
              </a:ext>
            </a:extLst>
          </p:cNvPr>
          <p:cNvSpPr/>
          <p:nvPr/>
        </p:nvSpPr>
        <p:spPr>
          <a:xfrm>
            <a:off x="6006657" y="1730532"/>
            <a:ext cx="2002044" cy="3016596"/>
          </a:xfrm>
          <a:prstGeom prst="roundRect">
            <a:avLst>
              <a:gd name="adj" fmla="val 5866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C64D87A-AD4E-4DCE-8153-36E466E8075F}"/>
              </a:ext>
            </a:extLst>
          </p:cNvPr>
          <p:cNvSpPr/>
          <p:nvPr/>
        </p:nvSpPr>
        <p:spPr>
          <a:xfrm>
            <a:off x="6190454" y="1568865"/>
            <a:ext cx="1038320" cy="3230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US</a:t>
            </a:r>
          </a:p>
        </p:txBody>
      </p:sp>
      <p:pic>
        <p:nvPicPr>
          <p:cNvPr id="33" name="Graphic 32" descr="Male profile outline">
            <a:extLst>
              <a:ext uri="{FF2B5EF4-FFF2-40B4-BE49-F238E27FC236}">
                <a16:creationId xmlns:a16="http://schemas.microsoft.com/office/drawing/2014/main" id="{B5AED6D8-EE2B-404B-93B4-8577D95D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0479" y="2098610"/>
            <a:ext cx="914400" cy="914400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2308BEA-6DFE-4522-B522-CC780B0E5506}"/>
              </a:ext>
            </a:extLst>
          </p:cNvPr>
          <p:cNvSpPr/>
          <p:nvPr/>
        </p:nvSpPr>
        <p:spPr>
          <a:xfrm>
            <a:off x="8852160" y="1730413"/>
            <a:ext cx="2002044" cy="3016596"/>
          </a:xfrm>
          <a:prstGeom prst="roundRect">
            <a:avLst>
              <a:gd name="adj" fmla="val 5866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A49329-1AE0-4CCF-B49A-7DF13F806D46}"/>
              </a:ext>
            </a:extLst>
          </p:cNvPr>
          <p:cNvSpPr/>
          <p:nvPr/>
        </p:nvSpPr>
        <p:spPr>
          <a:xfrm>
            <a:off x="924719" y="4888752"/>
            <a:ext cx="7083982" cy="6260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GOVERNANCE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8" name="Graphic 37" descr="Male profile outline">
            <a:extLst>
              <a:ext uri="{FF2B5EF4-FFF2-40B4-BE49-F238E27FC236}">
                <a16:creationId xmlns:a16="http://schemas.microsoft.com/office/drawing/2014/main" id="{EBE6FB77-FFEC-423B-AD2D-E7E62A950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2601" y="4994244"/>
            <a:ext cx="457200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3628C2-9F15-4BC7-9CEC-98FA04270D79}"/>
              </a:ext>
            </a:extLst>
          </p:cNvPr>
          <p:cNvSpPr txBox="1"/>
          <p:nvPr/>
        </p:nvSpPr>
        <p:spPr>
          <a:xfrm>
            <a:off x="2838533" y="5047879"/>
            <a:ext cx="1935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LTI Account Manager</a:t>
            </a:r>
            <a:endParaRPr kumimoji="0" lang="en-IN" sz="1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Graphic 39" descr="Male profile outline">
            <a:extLst>
              <a:ext uri="{FF2B5EF4-FFF2-40B4-BE49-F238E27FC236}">
                <a16:creationId xmlns:a16="http://schemas.microsoft.com/office/drawing/2014/main" id="{C9455E30-8151-4416-8DA0-974E3BCB6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1281" y="4994244"/>
            <a:ext cx="457200" cy="45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FCFFA9-EE8A-43FA-BBDF-EDFBFABC26C7}"/>
              </a:ext>
            </a:extLst>
          </p:cNvPr>
          <p:cNvSpPr txBox="1"/>
          <p:nvPr/>
        </p:nvSpPr>
        <p:spPr>
          <a:xfrm>
            <a:off x="5457213" y="5047879"/>
            <a:ext cx="1935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Fosfor Manager</a:t>
            </a:r>
            <a:endParaRPr kumimoji="0" lang="en-IN" sz="1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B7922-B019-CCBA-E6BB-2F3B91BBD0B5}"/>
              </a:ext>
            </a:extLst>
          </p:cNvPr>
          <p:cNvSpPr txBox="1"/>
          <p:nvPr/>
        </p:nvSpPr>
        <p:spPr>
          <a:xfrm>
            <a:off x="924719" y="5596163"/>
            <a:ext cx="928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Daily and Weekly Cadence will be scheduled with stakeholders based on availability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544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E74C9-3DE6-4C54-8C81-22D7A1B9B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007" y="343590"/>
            <a:ext cx="11417300" cy="682625"/>
          </a:xfrm>
        </p:spPr>
        <p:txBody>
          <a:bodyPr/>
          <a:lstStyle/>
          <a:p>
            <a:r>
              <a:rPr lang="en-US" sz="3200" dirty="0"/>
              <a:t>RACI Matrix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1CAECBA-333F-3CEA-D103-04C6F2F02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92204"/>
              </p:ext>
            </p:extLst>
          </p:nvPr>
        </p:nvGraphicFramePr>
        <p:xfrm>
          <a:off x="900430" y="1201809"/>
          <a:ext cx="9809480" cy="4454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5570">
                  <a:extLst>
                    <a:ext uri="{9D8B030D-6E8A-4147-A177-3AD203B41FA5}">
                      <a16:colId xmlns:a16="http://schemas.microsoft.com/office/drawing/2014/main" val="2699110735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3250616315"/>
                    </a:ext>
                  </a:extLst>
                </a:gridCol>
                <a:gridCol w="2075076">
                  <a:extLst>
                    <a:ext uri="{9D8B030D-6E8A-4147-A177-3AD203B41FA5}">
                      <a16:colId xmlns:a16="http://schemas.microsoft.com/office/drawing/2014/main" val="2783833123"/>
                    </a:ext>
                  </a:extLst>
                </a:gridCol>
                <a:gridCol w="1953189">
                  <a:extLst>
                    <a:ext uri="{9D8B030D-6E8A-4147-A177-3AD203B41FA5}">
                      <a16:colId xmlns:a16="http://schemas.microsoft.com/office/drawing/2014/main" val="3120928580"/>
                    </a:ext>
                  </a:extLst>
                </a:gridCol>
                <a:gridCol w="1972485">
                  <a:extLst>
                    <a:ext uri="{9D8B030D-6E8A-4147-A177-3AD203B41FA5}">
                      <a16:colId xmlns:a16="http://schemas.microsoft.com/office/drawing/2014/main" val="3717464791"/>
                    </a:ext>
                  </a:extLst>
                </a:gridCol>
              </a:tblGrid>
              <a:tr h="622591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Key Tasks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LTIMindtree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7-Eleven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841177"/>
                  </a:ext>
                </a:extLst>
              </a:tr>
              <a:tr h="542837">
                <a:tc gridSpan="3">
                  <a:txBody>
                    <a:bodyPr/>
                    <a:lstStyle/>
                    <a:p>
                      <a:r>
                        <a:rPr lang="en-US" dirty="0"/>
                        <a:t>Infrastructure Provisioning for Installation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C,I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R,A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226534"/>
                  </a:ext>
                </a:extLst>
              </a:tr>
              <a:tr h="510905">
                <a:tc gridSpan="3">
                  <a:txBody>
                    <a:bodyPr/>
                    <a:lstStyle/>
                    <a:p>
                      <a:r>
                        <a:rPr lang="en-US" dirty="0"/>
                        <a:t>Lumin Installation and Testing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R,A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947310"/>
                  </a:ext>
                </a:extLst>
              </a:tr>
              <a:tr h="542837">
                <a:tc gridSpan="3">
                  <a:txBody>
                    <a:bodyPr/>
                    <a:lstStyle/>
                    <a:p>
                      <a:r>
                        <a:rPr lang="en-US" dirty="0"/>
                        <a:t>Solution Configuration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R,A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25922"/>
                  </a:ext>
                </a:extLst>
              </a:tr>
              <a:tr h="558803">
                <a:tc gridSpan="3">
                  <a:txBody>
                    <a:bodyPr/>
                    <a:lstStyle/>
                    <a:p>
                      <a:r>
                        <a:rPr lang="en-US" dirty="0"/>
                        <a:t>Testing and Validation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R,A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C,I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697682"/>
                  </a:ext>
                </a:extLst>
              </a:tr>
              <a:tr h="590735">
                <a:tc gridSpan="3">
                  <a:txBody>
                    <a:bodyPr/>
                    <a:lstStyle/>
                    <a:p>
                      <a:r>
                        <a:rPr lang="en-US" dirty="0"/>
                        <a:t>Business User Trial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C,I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6712"/>
                  </a:ext>
                </a:extLst>
              </a:tr>
              <a:tr h="542837">
                <a:tc gridSpan="3">
                  <a:txBody>
                    <a:bodyPr/>
                    <a:lstStyle/>
                    <a:p>
                      <a:r>
                        <a:rPr lang="en-US" dirty="0"/>
                        <a:t>User Support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R,A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C,I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805645"/>
                  </a:ext>
                </a:extLst>
              </a:tr>
              <a:tr h="54283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Legend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R: Responsible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A: Accountable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C: Consulted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I: Informed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8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1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3D666-496C-456C-A15D-39089E9EC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018" y="305638"/>
            <a:ext cx="11417300" cy="682625"/>
          </a:xfrm>
        </p:spPr>
        <p:txBody>
          <a:bodyPr/>
          <a:lstStyle/>
          <a:p>
            <a:r>
              <a:rPr lang="en-US" sz="3200" dirty="0"/>
              <a:t>Pre-POC Overview</a:t>
            </a:r>
          </a:p>
        </p:txBody>
      </p:sp>
      <p:sp>
        <p:nvSpPr>
          <p:cNvPr id="7" name="Rectangle: Rounded Corners 50">
            <a:extLst>
              <a:ext uri="{FF2B5EF4-FFF2-40B4-BE49-F238E27FC236}">
                <a16:creationId xmlns:a16="http://schemas.microsoft.com/office/drawing/2014/main" id="{6B552E87-DCEA-46CC-AC86-F7A068F66ABB}"/>
              </a:ext>
            </a:extLst>
          </p:cNvPr>
          <p:cNvSpPr/>
          <p:nvPr/>
        </p:nvSpPr>
        <p:spPr>
          <a:xfrm>
            <a:off x="613041" y="1029419"/>
            <a:ext cx="10733570" cy="1144438"/>
          </a:xfrm>
          <a:prstGeom prst="roundRect">
            <a:avLst>
              <a:gd name="adj" fmla="val 5900"/>
            </a:avLst>
          </a:prstGeom>
          <a:noFill/>
          <a:ln>
            <a:solidFill>
              <a:schemeClr val="accent2"/>
            </a:solidFill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defTabSz="685750">
              <a:lnSpc>
                <a:spcPts val="2400"/>
              </a:lnSpc>
            </a:pPr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USE CASE: SALES PERFORMANCE ANALYSIS</a:t>
            </a:r>
          </a:p>
          <a:p>
            <a:pPr defTabSz="685750">
              <a:lnSpc>
                <a:spcPts val="2400"/>
              </a:lnSpc>
            </a:pP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Enabling 7-Eleven’s business users with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self serve exploration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 capabilities to conduct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on-the-fly deep dives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 and get </a:t>
            </a:r>
            <a:r>
              <a:rPr lang="en-US" sz="1600" b="1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autonomous nudges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ea typeface="Segoe UI Historic"/>
                <a:cs typeface="Calibri Light" panose="020F0302020204030204" pitchFamily="34" charset="0"/>
              </a:rPr>
              <a:t> to analyze key sales metrics to help improve engagement strategies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543C377-384C-4B13-AB3B-541C1A486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6802"/>
              </p:ext>
            </p:extLst>
          </p:nvPr>
        </p:nvGraphicFramePr>
        <p:xfrm>
          <a:off x="613041" y="2370690"/>
          <a:ext cx="5189661" cy="3523224"/>
        </p:xfrm>
        <a:graphic>
          <a:graphicData uri="http://schemas.openxmlformats.org/drawingml/2006/table">
            <a:tbl>
              <a:tblPr firstRow="1" bandRow="1"/>
              <a:tblGrid>
                <a:gridCol w="1532061">
                  <a:extLst>
                    <a:ext uri="{9D8B030D-6E8A-4147-A177-3AD203B41FA5}">
                      <a16:colId xmlns:a16="http://schemas.microsoft.com/office/drawing/2014/main" val="120815187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48685258"/>
                    </a:ext>
                  </a:extLst>
                </a:gridCol>
              </a:tblGrid>
              <a:tr h="372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</a:t>
                      </a:r>
                    </a:p>
                  </a:txBody>
                  <a:tcPr marL="80358" marR="80358" marT="40179" marB="40179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 marL="80358" marR="80358" marT="40179" marB="40179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708642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Ask Lumin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Ability to ask question in natural language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703699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Explore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1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Descriptive summarization, slicing and dicing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467847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Diagnose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rgbClr val="00001F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Explain changes in business metrices</a:t>
                      </a:r>
                      <a:endParaRPr lang="en-IN" sz="1200" dirty="0">
                        <a:solidFill>
                          <a:srgbClr val="00001F"/>
                        </a:solidFill>
                        <a:latin typeface="Calibri Light" panose="020F0302020204030204" pitchFamily="34" charset="0"/>
                        <a:ea typeface="ヒラギノ角ゴ Pro W3" pitchFamily="124" charset="-128"/>
                        <a:cs typeface="Calibri Light" panose="020F0302020204030204" pitchFamily="34" charset="0"/>
                      </a:endParaRP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9086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Forecast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1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Univariate &amp; Multivariate forecasting of KPIs  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348945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Nudges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1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Autonomous anomaly detection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74495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Simulate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1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Simulate Decision scenario based on key drivers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60681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Recommendations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Next best question to be asked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608129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Smart Narratives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Natural language explanations of answers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545223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XAI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Build trust in how Lumin come up with an insight 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827024"/>
                  </a:ext>
                </a:extLst>
              </a:tr>
              <a:tr h="279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Storytelling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Creating stories and sharing workspaces for collaboration </a:t>
                      </a:r>
                    </a:p>
                  </a:txBody>
                  <a:tcPr marL="80358" marR="80358" marT="40179" marB="40179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802554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1B45F2-8E85-4964-A2B1-04305327F947}"/>
              </a:ext>
            </a:extLst>
          </p:cNvPr>
          <p:cNvCxnSpPr>
            <a:cxnSpLocks/>
          </p:cNvCxnSpPr>
          <p:nvPr/>
        </p:nvCxnSpPr>
        <p:spPr>
          <a:xfrm>
            <a:off x="7675963" y="2943930"/>
            <a:ext cx="3503869" cy="1842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062C73-2C0A-41EA-8345-B6EB7B40FDB3}"/>
              </a:ext>
            </a:extLst>
          </p:cNvPr>
          <p:cNvCxnSpPr>
            <a:cxnSpLocks/>
          </p:cNvCxnSpPr>
          <p:nvPr/>
        </p:nvCxnSpPr>
        <p:spPr>
          <a:xfrm>
            <a:off x="8037981" y="3693435"/>
            <a:ext cx="314185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D626F69-4C32-41BD-9FAB-010E4C16679F}"/>
              </a:ext>
            </a:extLst>
          </p:cNvPr>
          <p:cNvCxnSpPr>
            <a:cxnSpLocks/>
          </p:cNvCxnSpPr>
          <p:nvPr/>
        </p:nvCxnSpPr>
        <p:spPr>
          <a:xfrm>
            <a:off x="8033552" y="4424519"/>
            <a:ext cx="3141851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47B63B-408C-4F5D-82C8-E8EDD42362DA}"/>
              </a:ext>
            </a:extLst>
          </p:cNvPr>
          <p:cNvCxnSpPr>
            <a:cxnSpLocks/>
          </p:cNvCxnSpPr>
          <p:nvPr/>
        </p:nvCxnSpPr>
        <p:spPr>
          <a:xfrm>
            <a:off x="7635253" y="5152518"/>
            <a:ext cx="354015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D9A9A-C902-4353-86FD-5ED840CE673E}"/>
              </a:ext>
            </a:extLst>
          </p:cNvPr>
          <p:cNvSpPr/>
          <p:nvPr/>
        </p:nvSpPr>
        <p:spPr>
          <a:xfrm>
            <a:off x="7609184" y="2374921"/>
            <a:ext cx="2817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rPr>
              <a:t>NLP Search Experience answering questions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AF4011C-05D1-44B9-BD76-6F7B50CD040A}"/>
              </a:ext>
            </a:extLst>
          </p:cNvPr>
          <p:cNvSpPr/>
          <p:nvPr/>
        </p:nvSpPr>
        <p:spPr>
          <a:xfrm>
            <a:off x="7269287" y="2587440"/>
            <a:ext cx="144197" cy="14419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E2EA8"/>
              </a:solidFill>
              <a:effectLst/>
              <a:uLnTx/>
              <a:uFillTx/>
              <a:ea typeface="STKaiti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64A8CCC-2BC2-4656-BF2C-10FE1586CC34}"/>
              </a:ext>
            </a:extLst>
          </p:cNvPr>
          <p:cNvSpPr/>
          <p:nvPr/>
        </p:nvSpPr>
        <p:spPr>
          <a:xfrm>
            <a:off x="7563154" y="3289419"/>
            <a:ext cx="144197" cy="14419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766E920-4CD3-4D48-A183-773BAD3CEA24}"/>
              </a:ext>
            </a:extLst>
          </p:cNvPr>
          <p:cNvSpPr/>
          <p:nvPr/>
        </p:nvSpPr>
        <p:spPr>
          <a:xfrm>
            <a:off x="7768185" y="3980808"/>
            <a:ext cx="144197" cy="14419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315096-5E82-4CA9-8E6B-18A64B633BC0}"/>
              </a:ext>
            </a:extLst>
          </p:cNvPr>
          <p:cNvSpPr/>
          <p:nvPr/>
        </p:nvSpPr>
        <p:spPr>
          <a:xfrm>
            <a:off x="7551927" y="4693377"/>
            <a:ext cx="144197" cy="14419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D00F0E-97B5-43B3-B142-ABCB91197205}"/>
              </a:ext>
            </a:extLst>
          </p:cNvPr>
          <p:cNvSpPr/>
          <p:nvPr/>
        </p:nvSpPr>
        <p:spPr>
          <a:xfrm>
            <a:off x="7269287" y="5418370"/>
            <a:ext cx="144197" cy="144197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1E2EA8"/>
              </a:solidFill>
              <a:effectLst/>
              <a:uLnTx/>
              <a:uFillTx/>
              <a:ea typeface="STKait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222E64-43B7-47E0-ADDD-1287F4929A81}"/>
              </a:ext>
            </a:extLst>
          </p:cNvPr>
          <p:cNvSpPr/>
          <p:nvPr/>
        </p:nvSpPr>
        <p:spPr>
          <a:xfrm>
            <a:off x="7918397" y="3153601"/>
            <a:ext cx="219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rPr>
              <a:t>Accurate Display of Results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04A32-8F71-4FF3-B0BA-68828EBCE83D}"/>
              </a:ext>
            </a:extLst>
          </p:cNvPr>
          <p:cNvSpPr/>
          <p:nvPr/>
        </p:nvSpPr>
        <p:spPr>
          <a:xfrm>
            <a:off x="8045314" y="3793254"/>
            <a:ext cx="2285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rPr>
              <a:t>Relevant  visulaizations and narratives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CD82BC-A7E6-4834-8941-7E5ABF0E1AAB}"/>
              </a:ext>
            </a:extLst>
          </p:cNvPr>
          <p:cNvSpPr/>
          <p:nvPr/>
        </p:nvSpPr>
        <p:spPr>
          <a:xfrm>
            <a:off x="7857817" y="4626454"/>
            <a:ext cx="2396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rPr>
              <a:t>Relevant Nudges generated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F39B6-9D86-4D71-B1E8-46D6EEF481AB}"/>
              </a:ext>
            </a:extLst>
          </p:cNvPr>
          <p:cNvSpPr/>
          <p:nvPr/>
        </p:nvSpPr>
        <p:spPr>
          <a:xfrm>
            <a:off x="7594237" y="5435117"/>
            <a:ext cx="300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rPr>
              <a:t>Relevant Explainability behind insights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945DE1-83E1-4595-B515-7C6DBB5CA2C4}"/>
              </a:ext>
            </a:extLst>
          </p:cNvPr>
          <p:cNvSpPr/>
          <p:nvPr/>
        </p:nvSpPr>
        <p:spPr>
          <a:xfrm>
            <a:off x="10642343" y="4581012"/>
            <a:ext cx="425401" cy="427882"/>
          </a:xfrm>
          <a:prstGeom prst="ellipse">
            <a:avLst/>
          </a:prstGeom>
          <a:solidFill>
            <a:srgbClr val="FFFFFF">
              <a:alpha val="87843"/>
            </a:srgbClr>
          </a:solidFill>
          <a:ln w="9525" cap="flat" cmpd="sng" algn="ctr">
            <a:solidFill>
              <a:srgbClr val="F36E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ADBC22-7865-47E8-9DEE-EB41A5671EBB}"/>
              </a:ext>
            </a:extLst>
          </p:cNvPr>
          <p:cNvSpPr txBox="1"/>
          <p:nvPr/>
        </p:nvSpPr>
        <p:spPr>
          <a:xfrm>
            <a:off x="10577316" y="4662225"/>
            <a:ext cx="5554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100%</a:t>
            </a: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D564DA80-96CB-4640-ABBE-98C3AAEFF124}"/>
              </a:ext>
            </a:extLst>
          </p:cNvPr>
          <p:cNvSpPr/>
          <p:nvPr/>
        </p:nvSpPr>
        <p:spPr>
          <a:xfrm>
            <a:off x="10596895" y="4529112"/>
            <a:ext cx="516297" cy="519306"/>
          </a:xfrm>
          <a:prstGeom prst="donut">
            <a:avLst>
              <a:gd name="adj" fmla="val 15352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859275-E176-467D-932D-336F3B38E78E}"/>
              </a:ext>
            </a:extLst>
          </p:cNvPr>
          <p:cNvSpPr/>
          <p:nvPr/>
        </p:nvSpPr>
        <p:spPr>
          <a:xfrm>
            <a:off x="10642343" y="3845154"/>
            <a:ext cx="425401" cy="427882"/>
          </a:xfrm>
          <a:prstGeom prst="ellipse">
            <a:avLst/>
          </a:prstGeom>
          <a:solidFill>
            <a:srgbClr val="FFFFFF">
              <a:alpha val="87843"/>
            </a:srgbClr>
          </a:solidFill>
          <a:ln w="9525" cap="flat" cmpd="sng" algn="ctr">
            <a:solidFill>
              <a:srgbClr val="F36E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98325B-6E3F-4908-9583-5579B940980E}"/>
              </a:ext>
            </a:extLst>
          </p:cNvPr>
          <p:cNvSpPr txBox="1"/>
          <p:nvPr/>
        </p:nvSpPr>
        <p:spPr>
          <a:xfrm>
            <a:off x="10577316" y="3935029"/>
            <a:ext cx="5554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100%</a:t>
            </a: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8C3857CA-CEFF-41C4-B3BF-EEB208586662}"/>
              </a:ext>
            </a:extLst>
          </p:cNvPr>
          <p:cNvSpPr/>
          <p:nvPr/>
        </p:nvSpPr>
        <p:spPr>
          <a:xfrm>
            <a:off x="10596895" y="3793254"/>
            <a:ext cx="516297" cy="519306"/>
          </a:xfrm>
          <a:prstGeom prst="donut">
            <a:avLst>
              <a:gd name="adj" fmla="val 15352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76BB3C2-F26A-46E6-83BA-BDF4FCE50A6C}"/>
              </a:ext>
            </a:extLst>
          </p:cNvPr>
          <p:cNvSpPr/>
          <p:nvPr/>
        </p:nvSpPr>
        <p:spPr>
          <a:xfrm>
            <a:off x="10642343" y="5336319"/>
            <a:ext cx="425401" cy="427882"/>
          </a:xfrm>
          <a:prstGeom prst="ellipse">
            <a:avLst/>
          </a:prstGeom>
          <a:solidFill>
            <a:srgbClr val="FFFFFF">
              <a:alpha val="87843"/>
            </a:srgbClr>
          </a:solidFill>
          <a:ln w="9525" cap="flat" cmpd="sng" algn="ctr">
            <a:solidFill>
              <a:srgbClr val="F36E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35ACF2-3CDF-4084-AA58-785F0F00EAEB}"/>
              </a:ext>
            </a:extLst>
          </p:cNvPr>
          <p:cNvSpPr txBox="1"/>
          <p:nvPr/>
        </p:nvSpPr>
        <p:spPr>
          <a:xfrm>
            <a:off x="10577316" y="5430058"/>
            <a:ext cx="5554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100%</a:t>
            </a: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730E0771-0712-46FC-92AC-AE43F0E340A2}"/>
              </a:ext>
            </a:extLst>
          </p:cNvPr>
          <p:cNvSpPr/>
          <p:nvPr/>
        </p:nvSpPr>
        <p:spPr>
          <a:xfrm>
            <a:off x="10596895" y="5284419"/>
            <a:ext cx="516297" cy="519306"/>
          </a:xfrm>
          <a:prstGeom prst="donut">
            <a:avLst>
              <a:gd name="adj" fmla="val 15352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D1AD9C-C089-43C8-9143-3F6C7301A922}"/>
              </a:ext>
            </a:extLst>
          </p:cNvPr>
          <p:cNvSpPr/>
          <p:nvPr/>
        </p:nvSpPr>
        <p:spPr>
          <a:xfrm>
            <a:off x="10619629" y="3141255"/>
            <a:ext cx="425401" cy="427882"/>
          </a:xfrm>
          <a:prstGeom prst="ellipse">
            <a:avLst/>
          </a:prstGeom>
          <a:solidFill>
            <a:srgbClr val="FFFFFF">
              <a:alpha val="87843"/>
            </a:srgbClr>
          </a:solidFill>
          <a:ln w="9525" cap="flat" cmpd="sng" algn="ctr">
            <a:solidFill>
              <a:srgbClr val="F36E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B8D990-43E8-425A-B1BB-D02DA225858A}"/>
              </a:ext>
            </a:extLst>
          </p:cNvPr>
          <p:cNvSpPr txBox="1"/>
          <p:nvPr/>
        </p:nvSpPr>
        <p:spPr>
          <a:xfrm>
            <a:off x="10554602" y="3227475"/>
            <a:ext cx="5554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100%</a:t>
            </a: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F59DB62E-1D10-46DE-8DFC-23A97F8F1E93}"/>
              </a:ext>
            </a:extLst>
          </p:cNvPr>
          <p:cNvSpPr/>
          <p:nvPr/>
        </p:nvSpPr>
        <p:spPr>
          <a:xfrm>
            <a:off x="10574181" y="3089355"/>
            <a:ext cx="516297" cy="519306"/>
          </a:xfrm>
          <a:prstGeom prst="donut">
            <a:avLst>
              <a:gd name="adj" fmla="val 15352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B44409-A976-4B1F-B5B7-0E943E1C6ACF}"/>
              </a:ext>
            </a:extLst>
          </p:cNvPr>
          <p:cNvSpPr/>
          <p:nvPr/>
        </p:nvSpPr>
        <p:spPr>
          <a:xfrm>
            <a:off x="10619629" y="2422590"/>
            <a:ext cx="425401" cy="427882"/>
          </a:xfrm>
          <a:prstGeom prst="ellipse">
            <a:avLst/>
          </a:prstGeom>
          <a:solidFill>
            <a:srgbClr val="FFFFFF">
              <a:alpha val="87843"/>
            </a:srgbClr>
          </a:solidFill>
          <a:ln w="9525" cap="flat" cmpd="sng" algn="ctr">
            <a:solidFill>
              <a:srgbClr val="F36E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AAFD4D-3EB1-4AC6-BE14-DFB9D606011C}"/>
              </a:ext>
            </a:extLst>
          </p:cNvPr>
          <p:cNvSpPr txBox="1"/>
          <p:nvPr/>
        </p:nvSpPr>
        <p:spPr>
          <a:xfrm>
            <a:off x="10554602" y="2491277"/>
            <a:ext cx="5554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80%</a:t>
            </a:r>
          </a:p>
        </p:txBody>
      </p:sp>
      <p:sp>
        <p:nvSpPr>
          <p:cNvPr id="68" name="Circle: Hollow 67">
            <a:extLst>
              <a:ext uri="{FF2B5EF4-FFF2-40B4-BE49-F238E27FC236}">
                <a16:creationId xmlns:a16="http://schemas.microsoft.com/office/drawing/2014/main" id="{A9544325-80C3-41DE-B8D0-5FB565FA7C60}"/>
              </a:ext>
            </a:extLst>
          </p:cNvPr>
          <p:cNvSpPr/>
          <p:nvPr/>
        </p:nvSpPr>
        <p:spPr>
          <a:xfrm>
            <a:off x="10574181" y="2370690"/>
            <a:ext cx="516297" cy="519306"/>
          </a:xfrm>
          <a:prstGeom prst="donut">
            <a:avLst>
              <a:gd name="adj" fmla="val 15352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CF7C89F-7D76-41D2-A84F-2812C8667EAA}"/>
              </a:ext>
            </a:extLst>
          </p:cNvPr>
          <p:cNvSpPr txBox="1"/>
          <p:nvPr/>
        </p:nvSpPr>
        <p:spPr>
          <a:xfrm>
            <a:off x="6772898" y="2953293"/>
            <a:ext cx="461665" cy="21992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4469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3D666-496C-456C-A15D-39089E9EC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483" y="181946"/>
            <a:ext cx="11417300" cy="682625"/>
          </a:xfrm>
        </p:spPr>
        <p:txBody>
          <a:bodyPr/>
          <a:lstStyle/>
          <a:p>
            <a:r>
              <a:rPr lang="en-US" sz="3200" dirty="0"/>
              <a:t>POC – Sales Analysis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05B0EA-FC3D-44BC-AD97-AB2E35A6F2EB}"/>
              </a:ext>
            </a:extLst>
          </p:cNvPr>
          <p:cNvSpPr/>
          <p:nvPr/>
        </p:nvSpPr>
        <p:spPr>
          <a:xfrm>
            <a:off x="-12700" y="1081632"/>
            <a:ext cx="12204700" cy="51006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ker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4BB03-0462-483D-8AFC-65F757C82C72}"/>
              </a:ext>
            </a:extLst>
          </p:cNvPr>
          <p:cNvSpPr txBox="1"/>
          <p:nvPr/>
        </p:nvSpPr>
        <p:spPr>
          <a:xfrm>
            <a:off x="495561" y="1173784"/>
            <a:ext cx="11188177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Analysis of Key Sales Metrics for the Business Organization across dimensions leveraging last 3 years of data.</a:t>
            </a:r>
            <a:endParaRPr lang="en-US" sz="1600" dirty="0">
              <a:effectLst/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61C439D0-3805-25F9-D616-310460AAC280}"/>
              </a:ext>
            </a:extLst>
          </p:cNvPr>
          <p:cNvSpPr/>
          <p:nvPr/>
        </p:nvSpPr>
        <p:spPr>
          <a:xfrm>
            <a:off x="506104" y="1842355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 FORMAT AND TYPE</a:t>
            </a: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BAF071EF-7FF8-68D8-C7D2-BFA4F4530133}"/>
              </a:ext>
            </a:extLst>
          </p:cNvPr>
          <p:cNvSpPr/>
          <p:nvPr/>
        </p:nvSpPr>
        <p:spPr>
          <a:xfrm>
            <a:off x="2687031" y="1842355"/>
            <a:ext cx="1969038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To be confirmed</a:t>
            </a:r>
          </a:p>
        </p:txBody>
      </p:sp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D8591450-D220-4BA7-DAD2-5CAFC46CDD4C}"/>
              </a:ext>
            </a:extLst>
          </p:cNvPr>
          <p:cNvSpPr/>
          <p:nvPr/>
        </p:nvSpPr>
        <p:spPr>
          <a:xfrm>
            <a:off x="506104" y="2516007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MEASURES</a:t>
            </a:r>
          </a:p>
        </p:txBody>
      </p:sp>
      <p:sp>
        <p:nvSpPr>
          <p:cNvPr id="36" name="Rectangle: Rounded Corners 8">
            <a:extLst>
              <a:ext uri="{FF2B5EF4-FFF2-40B4-BE49-F238E27FC236}">
                <a16:creationId xmlns:a16="http://schemas.microsoft.com/office/drawing/2014/main" id="{7E73F2A8-0225-746B-C25B-AE31935E34B6}"/>
              </a:ext>
            </a:extLst>
          </p:cNvPr>
          <p:cNvSpPr/>
          <p:nvPr/>
        </p:nvSpPr>
        <p:spPr>
          <a:xfrm>
            <a:off x="2687031" y="2516006"/>
            <a:ext cx="1701807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SALES</a:t>
            </a:r>
          </a:p>
        </p:txBody>
      </p:sp>
      <p:sp>
        <p:nvSpPr>
          <p:cNvPr id="37" name="Rectangle: Rounded Corners 9">
            <a:extLst>
              <a:ext uri="{FF2B5EF4-FFF2-40B4-BE49-F238E27FC236}">
                <a16:creationId xmlns:a16="http://schemas.microsoft.com/office/drawing/2014/main" id="{CBD7FC17-B7A4-95EE-0FB0-2B5AD9DCB28C}"/>
              </a:ext>
            </a:extLst>
          </p:cNvPr>
          <p:cNvSpPr/>
          <p:nvPr/>
        </p:nvSpPr>
        <p:spPr>
          <a:xfrm>
            <a:off x="4621624" y="2516006"/>
            <a:ext cx="1687399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DELIVERY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8" name="Rectangle: Rounded Corners 10">
            <a:extLst>
              <a:ext uri="{FF2B5EF4-FFF2-40B4-BE49-F238E27FC236}">
                <a16:creationId xmlns:a16="http://schemas.microsoft.com/office/drawing/2014/main" id="{6B030EEF-A6FC-DC1D-4659-FFE561017DD6}"/>
              </a:ext>
            </a:extLst>
          </p:cNvPr>
          <p:cNvSpPr/>
          <p:nvPr/>
        </p:nvSpPr>
        <p:spPr>
          <a:xfrm>
            <a:off x="506104" y="3200074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KEY DIMENSIONS</a:t>
            </a:r>
          </a:p>
        </p:txBody>
      </p:sp>
      <p:sp>
        <p:nvSpPr>
          <p:cNvPr id="39" name="Rectangle: Rounded Corners 11">
            <a:extLst>
              <a:ext uri="{FF2B5EF4-FFF2-40B4-BE49-F238E27FC236}">
                <a16:creationId xmlns:a16="http://schemas.microsoft.com/office/drawing/2014/main" id="{69DFADB1-64C7-BBD2-B48B-F47ADF6CA995}"/>
              </a:ext>
            </a:extLst>
          </p:cNvPr>
          <p:cNvSpPr/>
          <p:nvPr/>
        </p:nvSpPr>
        <p:spPr>
          <a:xfrm>
            <a:off x="2687031" y="3193212"/>
            <a:ext cx="1384647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BUSINESS UNIT</a:t>
            </a:r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08526E3E-BF32-44CC-BF51-A4E15A25DE9E}"/>
              </a:ext>
            </a:extLst>
          </p:cNvPr>
          <p:cNvSpPr/>
          <p:nvPr/>
        </p:nvSpPr>
        <p:spPr>
          <a:xfrm>
            <a:off x="7669349" y="3201927"/>
            <a:ext cx="1384647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STORE</a:t>
            </a:r>
          </a:p>
        </p:txBody>
      </p:sp>
      <p:sp>
        <p:nvSpPr>
          <p:cNvPr id="41" name="Rectangle: Rounded Corners 13">
            <a:extLst>
              <a:ext uri="{FF2B5EF4-FFF2-40B4-BE49-F238E27FC236}">
                <a16:creationId xmlns:a16="http://schemas.microsoft.com/office/drawing/2014/main" id="{C37AD74D-9A7A-DC30-85C8-872C5AFD7A61}"/>
              </a:ext>
            </a:extLst>
          </p:cNvPr>
          <p:cNvSpPr/>
          <p:nvPr/>
        </p:nvSpPr>
        <p:spPr>
          <a:xfrm>
            <a:off x="4277579" y="3193210"/>
            <a:ext cx="1590548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9A0F3F9-B2CF-3EC9-9EBF-00F6AD3114AE}"/>
              </a:ext>
            </a:extLst>
          </p:cNvPr>
          <p:cNvSpPr/>
          <p:nvPr/>
        </p:nvSpPr>
        <p:spPr>
          <a:xfrm>
            <a:off x="6077210" y="3193212"/>
            <a:ext cx="1384647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8" name="Rectangle: Rounded Corners 15">
            <a:extLst>
              <a:ext uri="{FF2B5EF4-FFF2-40B4-BE49-F238E27FC236}">
                <a16:creationId xmlns:a16="http://schemas.microsoft.com/office/drawing/2014/main" id="{08BAFB90-19FA-DAD4-42A6-C4002905EAE4}"/>
              </a:ext>
            </a:extLst>
          </p:cNvPr>
          <p:cNvSpPr/>
          <p:nvPr/>
        </p:nvSpPr>
        <p:spPr>
          <a:xfrm>
            <a:off x="506104" y="4432014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BUSINESS HIERARCHY</a:t>
            </a:r>
          </a:p>
        </p:txBody>
      </p:sp>
      <p:sp>
        <p:nvSpPr>
          <p:cNvPr id="50" name="Rectangle: Rounded Corners 16">
            <a:extLst>
              <a:ext uri="{FF2B5EF4-FFF2-40B4-BE49-F238E27FC236}">
                <a16:creationId xmlns:a16="http://schemas.microsoft.com/office/drawing/2014/main" id="{3EB29AF9-C2B2-5D53-737C-5C9C99FA0EB7}"/>
              </a:ext>
            </a:extLst>
          </p:cNvPr>
          <p:cNvSpPr/>
          <p:nvPr/>
        </p:nvSpPr>
        <p:spPr>
          <a:xfrm>
            <a:off x="2687031" y="4432013"/>
            <a:ext cx="1900018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LOCATION</a:t>
            </a:r>
          </a:p>
        </p:txBody>
      </p:sp>
      <p:sp>
        <p:nvSpPr>
          <p:cNvPr id="52" name="Rectangle: Rounded Corners 18">
            <a:extLst>
              <a:ext uri="{FF2B5EF4-FFF2-40B4-BE49-F238E27FC236}">
                <a16:creationId xmlns:a16="http://schemas.microsoft.com/office/drawing/2014/main" id="{DC49B58F-BF16-7F7A-8E9C-5C15CD039FB3}"/>
              </a:ext>
            </a:extLst>
          </p:cNvPr>
          <p:cNvSpPr/>
          <p:nvPr/>
        </p:nvSpPr>
        <p:spPr>
          <a:xfrm>
            <a:off x="506104" y="5061575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KEY KPI’s CALCULATED*</a:t>
            </a:r>
          </a:p>
        </p:txBody>
      </p:sp>
      <p:sp>
        <p:nvSpPr>
          <p:cNvPr id="53" name="Rectangle: Rounded Corners 19">
            <a:extLst>
              <a:ext uri="{FF2B5EF4-FFF2-40B4-BE49-F238E27FC236}">
                <a16:creationId xmlns:a16="http://schemas.microsoft.com/office/drawing/2014/main" id="{994D1D5E-A88A-43A1-1976-3AD7F3124D48}"/>
              </a:ext>
            </a:extLst>
          </p:cNvPr>
          <p:cNvSpPr/>
          <p:nvPr/>
        </p:nvSpPr>
        <p:spPr>
          <a:xfrm>
            <a:off x="2687031" y="5061574"/>
            <a:ext cx="1687399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UNITS</a:t>
            </a:r>
          </a:p>
        </p:txBody>
      </p:sp>
      <p:sp>
        <p:nvSpPr>
          <p:cNvPr id="57" name="Rectangle: Rounded Corners 23">
            <a:extLst>
              <a:ext uri="{FF2B5EF4-FFF2-40B4-BE49-F238E27FC236}">
                <a16:creationId xmlns:a16="http://schemas.microsoft.com/office/drawing/2014/main" id="{1C3BBB19-FECC-1B60-FB2F-DEB20019930E}"/>
              </a:ext>
            </a:extLst>
          </p:cNvPr>
          <p:cNvSpPr/>
          <p:nvPr/>
        </p:nvSpPr>
        <p:spPr>
          <a:xfrm>
            <a:off x="506104" y="3808706"/>
            <a:ext cx="2044174" cy="432499"/>
          </a:xfrm>
          <a:prstGeom prst="roundRect">
            <a:avLst>
              <a:gd name="adj" fmla="val 1521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DATE DIMENSIONS</a:t>
            </a:r>
          </a:p>
        </p:txBody>
      </p:sp>
      <p:sp>
        <p:nvSpPr>
          <p:cNvPr id="58" name="Rectangle: Rounded Corners 24">
            <a:extLst>
              <a:ext uri="{FF2B5EF4-FFF2-40B4-BE49-F238E27FC236}">
                <a16:creationId xmlns:a16="http://schemas.microsoft.com/office/drawing/2014/main" id="{FFB54433-FE4E-21BF-F400-B47FAB551377}"/>
              </a:ext>
            </a:extLst>
          </p:cNvPr>
          <p:cNvSpPr/>
          <p:nvPr/>
        </p:nvSpPr>
        <p:spPr>
          <a:xfrm>
            <a:off x="2687031" y="3808705"/>
            <a:ext cx="1920615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ORDER DATE</a:t>
            </a: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B3D7A7B2-5DAD-4CC8-992F-37988D3C0B74}"/>
              </a:ext>
            </a:extLst>
          </p:cNvPr>
          <p:cNvSpPr/>
          <p:nvPr/>
        </p:nvSpPr>
        <p:spPr>
          <a:xfrm>
            <a:off x="9261488" y="3193209"/>
            <a:ext cx="1384647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REGION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Rectangle: Rounded Corners 19">
            <a:extLst>
              <a:ext uri="{FF2B5EF4-FFF2-40B4-BE49-F238E27FC236}">
                <a16:creationId xmlns:a16="http://schemas.microsoft.com/office/drawing/2014/main" id="{0BE7D41F-7B97-DEC6-BC23-9EF2D39D7AF7}"/>
              </a:ext>
            </a:extLst>
          </p:cNvPr>
          <p:cNvSpPr/>
          <p:nvPr/>
        </p:nvSpPr>
        <p:spPr>
          <a:xfrm>
            <a:off x="4512396" y="5055321"/>
            <a:ext cx="1687399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DELIVERY UNITS</a:t>
            </a:r>
          </a:p>
        </p:txBody>
      </p:sp>
      <p:sp>
        <p:nvSpPr>
          <p:cNvPr id="5" name="Rectangle: Rounded Corners 19">
            <a:extLst>
              <a:ext uri="{FF2B5EF4-FFF2-40B4-BE49-F238E27FC236}">
                <a16:creationId xmlns:a16="http://schemas.microsoft.com/office/drawing/2014/main" id="{EBF14165-04B9-8A0C-46A4-5F963E853B46}"/>
              </a:ext>
            </a:extLst>
          </p:cNvPr>
          <p:cNvSpPr/>
          <p:nvPr/>
        </p:nvSpPr>
        <p:spPr>
          <a:xfrm>
            <a:off x="6336548" y="5028406"/>
            <a:ext cx="1687399" cy="432499"/>
          </a:xfrm>
          <a:prstGeom prst="roundRect">
            <a:avLst>
              <a:gd name="adj" fmla="val 15217"/>
            </a:avLst>
          </a:prstGeom>
          <a:noFill/>
          <a:ln w="12700" cap="flat" cmpd="sng" algn="ctr">
            <a:solidFill>
              <a:srgbClr val="00DCEA"/>
            </a:solidFill>
            <a:prstDash val="solid"/>
            <a:miter lim="800000"/>
          </a:ln>
          <a:effectLst>
            <a:outerShdw blurRad="876300" dist="279400" dir="5400000" sx="99000" sy="99000" algn="t" rotWithShape="0">
              <a:srgbClr val="221B43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APSD</a:t>
            </a:r>
          </a:p>
        </p:txBody>
      </p:sp>
    </p:spTree>
    <p:extLst>
      <p:ext uri="{BB962C8B-B14F-4D97-AF65-F5344CB8AC3E}">
        <p14:creationId xmlns:p14="http://schemas.microsoft.com/office/powerpoint/2010/main" val="115649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71E16E-B095-AD70-02CF-A1658C980E09}"/>
              </a:ext>
            </a:extLst>
          </p:cNvPr>
          <p:cNvSpPr txBox="1">
            <a:spLocks/>
          </p:cNvSpPr>
          <p:nvPr/>
        </p:nvSpPr>
        <p:spPr>
          <a:xfrm>
            <a:off x="308223" y="580736"/>
            <a:ext cx="10515600" cy="670075"/>
          </a:xfrm>
          <a:prstGeom prst="rect">
            <a:avLst/>
          </a:prstGeom>
        </p:spPr>
        <p:txBody>
          <a:bodyPr>
            <a:noAutofit/>
          </a:bodyPr>
          <a:lstStyle>
            <a:lvl1pPr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3200" b="1" dirty="0" smtClean="0">
                <a:solidFill>
                  <a:srgbClr val="0081FF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+mj-l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Indicative Lumin Insights</a:t>
            </a: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B03ED7CA-AFE1-4601-9777-863534BE62DB}"/>
              </a:ext>
            </a:extLst>
          </p:cNvPr>
          <p:cNvSpPr/>
          <p:nvPr/>
        </p:nvSpPr>
        <p:spPr>
          <a:xfrm rot="8100000">
            <a:off x="801808" y="2287332"/>
            <a:ext cx="2383235" cy="2383235"/>
          </a:xfrm>
          <a:prstGeom prst="halfFram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8301B4-A82B-4719-A50F-CB746CA85FC2}"/>
              </a:ext>
            </a:extLst>
          </p:cNvPr>
          <p:cNvSpPr/>
          <p:nvPr/>
        </p:nvSpPr>
        <p:spPr>
          <a:xfrm>
            <a:off x="119269" y="2469206"/>
            <a:ext cx="1874157" cy="2580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What is the trend of sales in 2022?</a:t>
            </a:r>
          </a:p>
          <a:p>
            <a:pPr marL="171450" indent="-171450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When has sales been the highest in last 12 months?</a:t>
            </a:r>
          </a:p>
          <a:p>
            <a:pPr marL="171450" indent="-171450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What is the sales by Category for FY 2022?</a:t>
            </a:r>
          </a:p>
          <a:p>
            <a:pPr marL="171450" indent="-171450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Top 5 product by sales in last month?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B042F"/>
              </a:solidFill>
              <a:latin typeface="+mj-lt"/>
            </a:endParaRPr>
          </a:p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897F4-5D04-4C12-997E-6344269F4A8F}"/>
              </a:ext>
            </a:extLst>
          </p:cNvPr>
          <p:cNvSpPr/>
          <p:nvPr/>
        </p:nvSpPr>
        <p:spPr>
          <a:xfrm>
            <a:off x="119270" y="1791368"/>
            <a:ext cx="1874157" cy="5405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b="1" dirty="0">
                <a:solidFill>
                  <a:schemeClr val="bg1"/>
                </a:solidFill>
              </a:rPr>
              <a:t>EXPLORE (What, Where, When)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7A6DA2-9354-43CE-BEDB-3A33E60D6557}"/>
              </a:ext>
            </a:extLst>
          </p:cNvPr>
          <p:cNvSpPr/>
          <p:nvPr/>
        </p:nvSpPr>
        <p:spPr>
          <a:xfrm>
            <a:off x="119270" y="4915130"/>
            <a:ext cx="1874157" cy="25140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34" name="Half Frame 33">
            <a:extLst>
              <a:ext uri="{FF2B5EF4-FFF2-40B4-BE49-F238E27FC236}">
                <a16:creationId xmlns:a16="http://schemas.microsoft.com/office/drawing/2014/main" id="{72F5F61F-C997-4291-999C-0CB7923501CB}"/>
              </a:ext>
            </a:extLst>
          </p:cNvPr>
          <p:cNvSpPr/>
          <p:nvPr/>
        </p:nvSpPr>
        <p:spPr>
          <a:xfrm rot="8100000">
            <a:off x="3266204" y="2284950"/>
            <a:ext cx="2383235" cy="2383235"/>
          </a:xfrm>
          <a:prstGeom prst="halfFram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E2A983-0F32-4944-BDCE-3C997D7680A9}"/>
              </a:ext>
            </a:extLst>
          </p:cNvPr>
          <p:cNvSpPr/>
          <p:nvPr/>
        </p:nvSpPr>
        <p:spPr>
          <a:xfrm>
            <a:off x="2519591" y="2137392"/>
            <a:ext cx="1874157" cy="258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has the sales dropped in Q1 2023?</a:t>
            </a:r>
          </a:p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the Unit sold in the Electronic BU  has increased in May 2023?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446F05-FA27-4F35-8907-50F02C2B7724}"/>
              </a:ext>
            </a:extLst>
          </p:cNvPr>
          <p:cNvSpPr/>
          <p:nvPr/>
        </p:nvSpPr>
        <p:spPr>
          <a:xfrm>
            <a:off x="2573816" y="1791368"/>
            <a:ext cx="1874157" cy="5405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b="1" dirty="0">
                <a:solidFill>
                  <a:schemeClr val="bg1"/>
                </a:solidFill>
              </a:rPr>
              <a:t>DIAGNOSTICS (Why)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5AA52E-A859-4C17-9977-E9DA1043261D}"/>
              </a:ext>
            </a:extLst>
          </p:cNvPr>
          <p:cNvSpPr/>
          <p:nvPr/>
        </p:nvSpPr>
        <p:spPr>
          <a:xfrm>
            <a:off x="2573816" y="4912749"/>
            <a:ext cx="1874157" cy="25378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EE0E11DC-1DD6-4489-BF63-9419AE7EA30D}"/>
              </a:ext>
            </a:extLst>
          </p:cNvPr>
          <p:cNvSpPr/>
          <p:nvPr/>
        </p:nvSpPr>
        <p:spPr>
          <a:xfrm rot="8100000">
            <a:off x="5790699" y="2280185"/>
            <a:ext cx="2383235" cy="2383235"/>
          </a:xfrm>
          <a:prstGeom prst="halfFram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C2C397-7051-4F8B-AE0D-F561B7188233}"/>
              </a:ext>
            </a:extLst>
          </p:cNvPr>
          <p:cNvSpPr/>
          <p:nvPr/>
        </p:nvSpPr>
        <p:spPr>
          <a:xfrm>
            <a:off x="5098310" y="2263920"/>
            <a:ext cx="1874157" cy="256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What will be the sales for Non-alcoholic beverages in 3 months?*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B042F"/>
              </a:solidFill>
              <a:latin typeface="+mj-lt"/>
            </a:endParaRP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What will be the Unit sold in next 2 months?*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BC0F9A-7DCA-4315-9386-D11D209E82E4}"/>
              </a:ext>
            </a:extLst>
          </p:cNvPr>
          <p:cNvSpPr/>
          <p:nvPr/>
        </p:nvSpPr>
        <p:spPr>
          <a:xfrm>
            <a:off x="5108161" y="1786602"/>
            <a:ext cx="1874157" cy="54054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b="1" dirty="0">
                <a:solidFill>
                  <a:schemeClr val="bg1"/>
                </a:solidFill>
              </a:rPr>
              <a:t>FORECAST (What will be)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46F7A-E375-4208-939D-45467EBCC6CB}"/>
              </a:ext>
            </a:extLst>
          </p:cNvPr>
          <p:cNvSpPr/>
          <p:nvPr/>
        </p:nvSpPr>
        <p:spPr>
          <a:xfrm>
            <a:off x="5108161" y="4907984"/>
            <a:ext cx="1874157" cy="25378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42" name="Triangle 131">
            <a:extLst>
              <a:ext uri="{FF2B5EF4-FFF2-40B4-BE49-F238E27FC236}">
                <a16:creationId xmlns:a16="http://schemas.microsoft.com/office/drawing/2014/main" id="{14E36A93-0482-46CD-B4E2-5AEE51D8A1CB}"/>
              </a:ext>
            </a:extLst>
          </p:cNvPr>
          <p:cNvSpPr/>
          <p:nvPr/>
        </p:nvSpPr>
        <p:spPr>
          <a:xfrm rot="5400000">
            <a:off x="1817327" y="3336179"/>
            <a:ext cx="527795" cy="30539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38100" sx="107000" sy="107000" algn="l" rotWithShape="0">
              <a:srgbClr val="0070C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iangle 132">
            <a:extLst>
              <a:ext uri="{FF2B5EF4-FFF2-40B4-BE49-F238E27FC236}">
                <a16:creationId xmlns:a16="http://schemas.microsoft.com/office/drawing/2014/main" id="{462637F9-08EB-485F-8404-D826E893A4D5}"/>
              </a:ext>
            </a:extLst>
          </p:cNvPr>
          <p:cNvSpPr/>
          <p:nvPr/>
        </p:nvSpPr>
        <p:spPr>
          <a:xfrm rot="5400000">
            <a:off x="4282550" y="3336181"/>
            <a:ext cx="527795" cy="30539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38100" sx="107000" sy="107000" algn="l" rotWithShape="0">
              <a:srgbClr val="0070C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iangle 133">
            <a:extLst>
              <a:ext uri="{FF2B5EF4-FFF2-40B4-BE49-F238E27FC236}">
                <a16:creationId xmlns:a16="http://schemas.microsoft.com/office/drawing/2014/main" id="{1809336A-6DC8-46A6-BAB2-1420B1EB8A3C}"/>
              </a:ext>
            </a:extLst>
          </p:cNvPr>
          <p:cNvSpPr/>
          <p:nvPr/>
        </p:nvSpPr>
        <p:spPr>
          <a:xfrm rot="5400000">
            <a:off x="6815383" y="3331416"/>
            <a:ext cx="527795" cy="30539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38100" sx="107000" sy="107000" algn="l" rotWithShape="0">
              <a:srgbClr val="0070C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D8EDBB-EDDE-444F-961C-ED5E74EE7B2C}"/>
              </a:ext>
            </a:extLst>
          </p:cNvPr>
          <p:cNvSpPr/>
          <p:nvPr/>
        </p:nvSpPr>
        <p:spPr>
          <a:xfrm>
            <a:off x="7615966" y="2239633"/>
            <a:ext cx="1874157" cy="2585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</a:rPr>
              <a:t>What if  the Units is increased by 10%, impact </a:t>
            </a:r>
            <a:r>
              <a:rPr lang="en-US" sz="1200">
                <a:solidFill>
                  <a:srgbClr val="0B042F"/>
                </a:solidFill>
                <a:latin typeface="+mj-lt"/>
              </a:rPr>
              <a:t>on Sales </a:t>
            </a:r>
            <a:r>
              <a:rPr lang="en-US" sz="1200" dirty="0">
                <a:solidFill>
                  <a:srgbClr val="0B042F"/>
                </a:solidFill>
                <a:latin typeface="+mj-lt"/>
              </a:rPr>
              <a:t>will be?*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B042F"/>
              </a:solidFill>
              <a:latin typeface="+mj-lt"/>
            </a:endParaRPr>
          </a:p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+mj-lt"/>
            </a:endParaRPr>
          </a:p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DC3D2-72C4-4205-8E7F-177F51ED206E}"/>
              </a:ext>
            </a:extLst>
          </p:cNvPr>
          <p:cNvSpPr/>
          <p:nvPr/>
        </p:nvSpPr>
        <p:spPr>
          <a:xfrm>
            <a:off x="7642506" y="1791366"/>
            <a:ext cx="1874157" cy="53578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SIMULATE (What will be)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CDD7D-E20F-46A8-B217-DCE95BA5E423}"/>
              </a:ext>
            </a:extLst>
          </p:cNvPr>
          <p:cNvSpPr/>
          <p:nvPr/>
        </p:nvSpPr>
        <p:spPr>
          <a:xfrm>
            <a:off x="7642506" y="4915130"/>
            <a:ext cx="1874157" cy="25140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48" name="Triangle 131">
            <a:extLst>
              <a:ext uri="{FF2B5EF4-FFF2-40B4-BE49-F238E27FC236}">
                <a16:creationId xmlns:a16="http://schemas.microsoft.com/office/drawing/2014/main" id="{921DB30F-C020-4CF0-8A71-11CCABFFD5D8}"/>
              </a:ext>
            </a:extLst>
          </p:cNvPr>
          <p:cNvSpPr/>
          <p:nvPr/>
        </p:nvSpPr>
        <p:spPr>
          <a:xfrm rot="5400000">
            <a:off x="9340563" y="3336177"/>
            <a:ext cx="527795" cy="30539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5400" dist="38100" sx="107000" sy="107000" algn="l" rotWithShape="0">
              <a:srgbClr val="0070C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2FF2B0A8-0F98-4201-85E8-D889AF3CF71C}"/>
              </a:ext>
            </a:extLst>
          </p:cNvPr>
          <p:cNvSpPr/>
          <p:nvPr/>
        </p:nvSpPr>
        <p:spPr>
          <a:xfrm rot="8100000">
            <a:off x="8325043" y="2287330"/>
            <a:ext cx="2383235" cy="2383235"/>
          </a:xfrm>
          <a:prstGeom prst="halfFram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A29DF-B878-41B8-9BD2-C57BD013B830}"/>
              </a:ext>
            </a:extLst>
          </p:cNvPr>
          <p:cNvSpPr/>
          <p:nvPr/>
        </p:nvSpPr>
        <p:spPr>
          <a:xfrm>
            <a:off x="10167000" y="2064897"/>
            <a:ext cx="1874157" cy="258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+mj-lt"/>
            </a:endParaRP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042F"/>
                </a:solidFill>
                <a:latin typeface="+mj-lt"/>
                <a:cs typeface="Calibri" panose="020F0502020204030204" pitchFamily="34" charset="0"/>
              </a:rPr>
              <a:t>Number of Unit Sold</a:t>
            </a:r>
          </a:p>
          <a:p>
            <a:pPr>
              <a:lnSpc>
                <a:spcPts val="1600"/>
              </a:lnSpc>
            </a:pPr>
            <a:endParaRPr lang="en-US" sz="1200" dirty="0">
              <a:solidFill>
                <a:srgbClr val="0B042F"/>
              </a:solidFill>
              <a:latin typeface="+mj-lt"/>
              <a:cs typeface="Calibri" panose="020F0502020204030204" pitchFamily="34" charset="0"/>
            </a:endParaRP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B042F"/>
                </a:solidFill>
                <a:latin typeface="+mj-lt"/>
              </a:rPr>
              <a:t>Delivery Units/Sales </a:t>
            </a:r>
            <a:r>
              <a:rPr lang="en-US" sz="1200" dirty="0">
                <a:solidFill>
                  <a:srgbClr val="0B042F"/>
                </a:solidFill>
                <a:latin typeface="+mj-lt"/>
              </a:rPr>
              <a:t>decrease/increase based on key dimensions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CB9B47A-E621-4AD0-909A-0F3A64D38A7A}"/>
              </a:ext>
            </a:extLst>
          </p:cNvPr>
          <p:cNvSpPr/>
          <p:nvPr/>
        </p:nvSpPr>
        <p:spPr>
          <a:xfrm>
            <a:off x="10167001" y="1793746"/>
            <a:ext cx="1874157" cy="53340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NUDGES (Outlier Detection)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775C71-4657-486A-AC12-0C7104E81990}"/>
              </a:ext>
            </a:extLst>
          </p:cNvPr>
          <p:cNvSpPr/>
          <p:nvPr/>
        </p:nvSpPr>
        <p:spPr>
          <a:xfrm>
            <a:off x="10167001" y="4915127"/>
            <a:ext cx="1874157" cy="25378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07FBC-EE44-D421-D44F-D9218EBAB67D}"/>
              </a:ext>
            </a:extLst>
          </p:cNvPr>
          <p:cNvSpPr txBox="1"/>
          <p:nvPr/>
        </p:nvSpPr>
        <p:spPr>
          <a:xfrm>
            <a:off x="73937" y="5911568"/>
            <a:ext cx="72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* Note: Forecasting and simulations insights are dependent on key measures converging and model fitment</a:t>
            </a:r>
          </a:p>
        </p:txBody>
      </p:sp>
    </p:spTree>
    <p:extLst>
      <p:ext uri="{BB962C8B-B14F-4D97-AF65-F5344CB8AC3E}">
        <p14:creationId xmlns:p14="http://schemas.microsoft.com/office/powerpoint/2010/main" val="4262628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OSFOR">
      <a:dk1>
        <a:srgbClr val="000000"/>
      </a:dk1>
      <a:lt1>
        <a:srgbClr val="FFFFFF"/>
      </a:lt1>
      <a:dk2>
        <a:srgbClr val="9FE000"/>
      </a:dk2>
      <a:lt2>
        <a:srgbClr val="0000FF"/>
      </a:lt2>
      <a:accent1>
        <a:srgbClr val="00001E"/>
      </a:accent1>
      <a:accent2>
        <a:srgbClr val="007CFF"/>
      </a:accent2>
      <a:accent3>
        <a:srgbClr val="FFB400"/>
      </a:accent3>
      <a:accent4>
        <a:srgbClr val="FF4500"/>
      </a:accent4>
      <a:accent5>
        <a:srgbClr val="B450FF"/>
      </a:accent5>
      <a:accent6>
        <a:srgbClr val="00DCEA"/>
      </a:accent6>
      <a:hlink>
        <a:srgbClr val="0000F7"/>
      </a:hlink>
      <a:folHlink>
        <a:srgbClr val="C0C0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TI_Fosfor_PitchDeck_Design-template_Design (1).pptx" id="{17561247-4AD6-4D44-A4FF-C0D8264B3316}" vid="{1FC84644-E26B-4FF4-B974-AECAAC75A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615b64-57dd-4af0-8c54-b4bd0930ae14" xsi:nil="true"/>
    <lcf76f155ced4ddcb4097134ff3c332f xmlns="4645e846-baaa-4c95-af12-14df2a085e3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C8C025EA15D543A89B7C3772B5AF59" ma:contentTypeVersion="12" ma:contentTypeDescription="Create a new document." ma:contentTypeScope="" ma:versionID="cec46b5db02c17e425e174e0c93e4761">
  <xsd:schema xmlns:xsd="http://www.w3.org/2001/XMLSchema" xmlns:xs="http://www.w3.org/2001/XMLSchema" xmlns:p="http://schemas.microsoft.com/office/2006/metadata/properties" xmlns:ns2="4645e846-baaa-4c95-af12-14df2a085e3b" xmlns:ns3="d7615b64-57dd-4af0-8c54-b4bd0930ae14" targetNamespace="http://schemas.microsoft.com/office/2006/metadata/properties" ma:root="true" ma:fieldsID="c0f754ba415b9c9d0a8cdfe321afb2dd" ns2:_="" ns3:_="">
    <xsd:import namespace="4645e846-baaa-4c95-af12-14df2a085e3b"/>
    <xsd:import namespace="d7615b64-57dd-4af0-8c54-b4bd0930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45e846-baaa-4c95-af12-14df2a085e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c554113-5c1c-4c88-a5a0-ba7e0db08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15b64-57dd-4af0-8c54-b4bd0930ae1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afb4cdb-2c4a-4604-94c6-ebe0f40bf221}" ma:internalName="TaxCatchAll" ma:showField="CatchAllData" ma:web="d7615b64-57dd-4af0-8c54-b4bd0930ae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3FC696-9B36-4CED-8CC7-4ED0C5654EB5}">
  <ds:schemaRefs>
    <ds:schemaRef ds:uri="http://schemas.microsoft.com/office/2006/metadata/properties"/>
    <ds:schemaRef ds:uri="http://schemas.microsoft.com/office/infopath/2007/PartnerControls"/>
    <ds:schemaRef ds:uri="d7615b64-57dd-4af0-8c54-b4bd0930ae14"/>
    <ds:schemaRef ds:uri="399c4bcd-825c-4b8c-b5e7-b5fd655d3b12"/>
  </ds:schemaRefs>
</ds:datastoreItem>
</file>

<file path=customXml/itemProps2.xml><?xml version="1.0" encoding="utf-8"?>
<ds:datastoreItem xmlns:ds="http://schemas.openxmlformats.org/officeDocument/2006/customXml" ds:itemID="{2F3866BE-6F1F-48C9-9A4F-5B55C8B2CD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6391C7-3FA4-41D7-9932-DED0B900EF7F}"/>
</file>

<file path=docProps/app.xml><?xml version="1.0" encoding="utf-8"?>
<Properties xmlns="http://schemas.openxmlformats.org/officeDocument/2006/extended-properties" xmlns:vt="http://schemas.openxmlformats.org/officeDocument/2006/docPropsVTypes">
  <Template>FosforTemplate0322</Template>
  <TotalTime>10587</TotalTime>
  <Words>873</Words>
  <Application>Microsoft Office PowerPoint</Application>
  <PresentationFormat>Widescreen</PresentationFormat>
  <Paragraphs>234</Paragraphs>
  <Slides>11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Indivar Nayyar</dc:creator>
  <cp:lastModifiedBy>Rohit Shettar</cp:lastModifiedBy>
  <cp:revision>58</cp:revision>
  <dcterms:created xsi:type="dcterms:W3CDTF">2022-03-16T05:26:40Z</dcterms:created>
  <dcterms:modified xsi:type="dcterms:W3CDTF">2024-09-04T09:59:21Z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0x01010026C8C025EA15D543A89B7C3772B5AF59</vt:lpwstr>
  </property>
  <property fmtid="{D5CDD505-2E9C-101B-9397-08002B2CF9AE}" pid="3" name="MediaServiceImageTags">
    <vt:lpwstr/>
  </property>
</Properties>
</file>